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34971d2e93e4012" /><Relationship Type="http://schemas.openxmlformats.org/officeDocument/2006/relationships/extended-properties" Target="/docProps/app.xml" Id="R5e45a9d82f2b4fb2" /><Relationship Type="http://schemas.openxmlformats.org/officeDocument/2006/relationships/officeDocument" Target="/ppt/presentation.xml" Id="R836bd013dde743a6" /></Relationships>
</file>

<file path=ppt/presentation.xml><?xml version="1.0" encoding="utf-8"?>
<p:presentation xmlns:p="http://schemas.openxmlformats.org/presentationml/2006/main">
  <p:sldMasterIdLst>
    <p:sldMasterId xmlns:r="http://schemas.openxmlformats.org/officeDocument/2006/relationships" id="2147483648" r:id="R9a4df851668b49bf"/>
  </p:sldMasterIdLst>
  <p:notesMasterIdLst>
    <p:notesMasterId xmlns:r="http://schemas.openxmlformats.org/officeDocument/2006/relationships" r:id="R2ba0b383cef34328"/>
  </p:notesMasterIdLst>
  <p:sldIdLst>
    <p:sldId xmlns:r="http://schemas.openxmlformats.org/officeDocument/2006/relationships" id="256" r:id="R85e7a06f8b0c43b2"/>
    <p:sldId xmlns:r="http://schemas.openxmlformats.org/officeDocument/2006/relationships" id="257" r:id="R031f8a67c0094631"/>
    <p:sldId xmlns:r="http://schemas.openxmlformats.org/officeDocument/2006/relationships" id="258" r:id="R879ba66cbf3c4a80"/>
    <p:sldId xmlns:r="http://schemas.openxmlformats.org/officeDocument/2006/relationships" id="259" r:id="Ra13ad062c1c44402"/>
    <p:sldId xmlns:r="http://schemas.openxmlformats.org/officeDocument/2006/relationships" id="260" r:id="R146221c004a04856"/>
    <p:sldId xmlns:r="http://schemas.openxmlformats.org/officeDocument/2006/relationships" id="261" r:id="Rbacbd7d6aa1c4a9c"/>
    <p:sldId xmlns:r="http://schemas.openxmlformats.org/officeDocument/2006/relationships" id="262" r:id="Rf319c701e07d456b"/>
    <p:sldId xmlns:r="http://schemas.openxmlformats.org/officeDocument/2006/relationships" id="263" r:id="Ra0768f405710438a"/>
    <p:sldId xmlns:r="http://schemas.openxmlformats.org/officeDocument/2006/relationships" id="264" r:id="Rbd133883240f49cd"/>
    <p:sldId xmlns:r="http://schemas.openxmlformats.org/officeDocument/2006/relationships" id="265" r:id="R41ca1e480aff4c57"/>
    <p:sldId xmlns:r="http://schemas.openxmlformats.org/officeDocument/2006/relationships" id="266" r:id="Ra334b2cdc62847a2"/>
    <p:sldId xmlns:r="http://schemas.openxmlformats.org/officeDocument/2006/relationships" id="267" r:id="R72c2e4b5494e4ae4"/>
    <p:sldId xmlns:r="http://schemas.openxmlformats.org/officeDocument/2006/relationships" id="268" r:id="R04c95a508617446b"/>
    <p:sldId xmlns:r="http://schemas.openxmlformats.org/officeDocument/2006/relationships" id="269" r:id="R8e688e636e4d4997"/>
    <p:sldId xmlns:r="http://schemas.openxmlformats.org/officeDocument/2006/relationships" id="270" r:id="Raf89063ab88d4dd3"/>
    <p:sldId xmlns:r="http://schemas.openxmlformats.org/officeDocument/2006/relationships" id="271" r:id="R6aefd3a82aba4df4"/>
    <p:sldId xmlns:r="http://schemas.openxmlformats.org/officeDocument/2006/relationships" id="272" r:id="R2af8b959717b4381"/>
    <p:sldId xmlns:r="http://schemas.openxmlformats.org/officeDocument/2006/relationships" id="273" r:id="R9b741b134404450d"/>
    <p:sldId xmlns:r="http://schemas.openxmlformats.org/officeDocument/2006/relationships" id="274" r:id="R6625268f26ad419a"/>
    <p:sldId xmlns:r="http://schemas.openxmlformats.org/officeDocument/2006/relationships" id="275" r:id="Ra9bc289ca7f14547"/>
    <p:sldId xmlns:r="http://schemas.openxmlformats.org/officeDocument/2006/relationships" id="276" r:id="R0ebb063f187b48aa"/>
    <p:sldId xmlns:r="http://schemas.openxmlformats.org/officeDocument/2006/relationships" id="277" r:id="Rb0f37bab8c5d444e"/>
    <p:sldId xmlns:r="http://schemas.openxmlformats.org/officeDocument/2006/relationships" id="278" r:id="Rd8f439cc487546c8"/>
    <p:sldId xmlns:r="http://schemas.openxmlformats.org/officeDocument/2006/relationships" id="279" r:id="Ra49ad004ad8749c3"/>
    <p:sldId xmlns:r="http://schemas.openxmlformats.org/officeDocument/2006/relationships" id="280" r:id="Rc063eb04b5db40af"/>
    <p:sldId xmlns:r="http://schemas.openxmlformats.org/officeDocument/2006/relationships" id="281" r:id="R7ce34b7129c74153"/>
    <p:sldId xmlns:r="http://schemas.openxmlformats.org/officeDocument/2006/relationships" id="282" r:id="R48fa5806f7e14807"/>
    <p:sldId xmlns:r="http://schemas.openxmlformats.org/officeDocument/2006/relationships" id="283" r:id="Ra8f58acdc7c141b3"/>
    <p:sldId xmlns:r="http://schemas.openxmlformats.org/officeDocument/2006/relationships" id="284" r:id="R30a117e297eb4d9d"/>
    <p:sldId xmlns:r="http://schemas.openxmlformats.org/officeDocument/2006/relationships" id="285" r:id="R256a676a36ec447d"/>
    <p:sldId xmlns:r="http://schemas.openxmlformats.org/officeDocument/2006/relationships" id="286" r:id="Re126023f62134c18"/>
    <p:sldId xmlns:r="http://schemas.openxmlformats.org/officeDocument/2006/relationships" id="287" r:id="Race654e110cc4ece"/>
    <p:sldId xmlns:r="http://schemas.openxmlformats.org/officeDocument/2006/relationships" id="288" r:id="Rb6dee744b9ba4abf"/>
    <p:sldId xmlns:r="http://schemas.openxmlformats.org/officeDocument/2006/relationships" id="289" r:id="R9b85cfc3c2684f09"/>
    <p:sldId xmlns:r="http://schemas.openxmlformats.org/officeDocument/2006/relationships" id="290" r:id="Rbda53381e3704993"/>
    <p:sldId xmlns:r="http://schemas.openxmlformats.org/officeDocument/2006/relationships" id="291" r:id="Rc3daec84f35d46ce"/>
    <p:sldId xmlns:r="http://schemas.openxmlformats.org/officeDocument/2006/relationships" id="292" r:id="R1ae96d0698ed4774"/>
    <p:sldId xmlns:r="http://schemas.openxmlformats.org/officeDocument/2006/relationships" id="293" r:id="Rf46c1c1da21c44fc"/>
    <p:sldId xmlns:r="http://schemas.openxmlformats.org/officeDocument/2006/relationships" id="294" r:id="Rc28b896d3c184c52"/>
    <p:sldId xmlns:r="http://schemas.openxmlformats.org/officeDocument/2006/relationships" id="295" r:id="R202c95e7cb734090"/>
    <p:sldId xmlns:r="http://schemas.openxmlformats.org/officeDocument/2006/relationships" id="296" r:id="R8d9908fb3db142e4"/>
    <p:sldId xmlns:r="http://schemas.openxmlformats.org/officeDocument/2006/relationships" id="297" r:id="Rc31ad4698cf648c4"/>
    <p:sldId xmlns:r="http://schemas.openxmlformats.org/officeDocument/2006/relationships" id="298" r:id="R98ef12bec7f8473e"/>
    <p:sldId xmlns:r="http://schemas.openxmlformats.org/officeDocument/2006/relationships" id="299" r:id="R78068423b0014cc5"/>
    <p:sldId xmlns:r="http://schemas.openxmlformats.org/officeDocument/2006/relationships" id="300" r:id="Rf786ae76f16c40c3"/>
    <p:sldId xmlns:r="http://schemas.openxmlformats.org/officeDocument/2006/relationships" id="301" r:id="Rb2c40333adb2413d"/>
    <p:sldId xmlns:r="http://schemas.openxmlformats.org/officeDocument/2006/relationships" id="302" r:id="Rafbb038a06dc4c8f"/>
    <p:sldId xmlns:r="http://schemas.openxmlformats.org/officeDocument/2006/relationships" id="303" r:id="Red485b84a03643e9"/>
    <p:sldId xmlns:r="http://schemas.openxmlformats.org/officeDocument/2006/relationships" id="304" r:id="R8544002cdc4f4fd7"/>
    <p:sldId xmlns:r="http://schemas.openxmlformats.org/officeDocument/2006/relationships" id="305" r:id="Rb95570b38d3f44a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447099e9778432b" /><Relationship Type="http://schemas.openxmlformats.org/officeDocument/2006/relationships/slideMaster" Target="/ppt/slideMasters/slideMaster1.xml" Id="R9a4df851668b49bf" /><Relationship Type="http://schemas.openxmlformats.org/officeDocument/2006/relationships/notesMaster" Target="/ppt/notesMasters/notesMaster1.xml" Id="R2ba0b383cef34328" /><Relationship Type="http://schemas.openxmlformats.org/officeDocument/2006/relationships/presProps" Target="/ppt/presProps.xml" Id="R8c74e886e9144fa5" /><Relationship Type="http://schemas.openxmlformats.org/officeDocument/2006/relationships/tableStyles" Target="/ppt/tableStyles.xml" Id="R95bb6fa6a90c428a" /><Relationship Type="http://schemas.openxmlformats.org/officeDocument/2006/relationships/slide" Target="/ppt/slides/slide1.xml" Id="R85e7a06f8b0c43b2" /><Relationship Type="http://schemas.openxmlformats.org/officeDocument/2006/relationships/slide" Target="/ppt/slides/slide2.xml" Id="R031f8a67c0094631" /><Relationship Type="http://schemas.openxmlformats.org/officeDocument/2006/relationships/slide" Target="/ppt/slides/slide3.xml" Id="R879ba66cbf3c4a80" /><Relationship Type="http://schemas.openxmlformats.org/officeDocument/2006/relationships/slide" Target="/ppt/slides/slide4.xml" Id="Ra13ad062c1c44402" /><Relationship Type="http://schemas.openxmlformats.org/officeDocument/2006/relationships/slide" Target="/ppt/slides/slide5.xml" Id="R146221c004a04856" /><Relationship Type="http://schemas.openxmlformats.org/officeDocument/2006/relationships/slide" Target="/ppt/slides/slide6.xml" Id="Rbacbd7d6aa1c4a9c" /><Relationship Type="http://schemas.openxmlformats.org/officeDocument/2006/relationships/slide" Target="/ppt/slides/slide7.xml" Id="Rf319c701e07d456b" /><Relationship Type="http://schemas.openxmlformats.org/officeDocument/2006/relationships/slide" Target="/ppt/slides/slide8.xml" Id="Ra0768f405710438a" /><Relationship Type="http://schemas.openxmlformats.org/officeDocument/2006/relationships/slide" Target="/ppt/slides/slide9.xml" Id="Rbd133883240f49cd" /><Relationship Type="http://schemas.openxmlformats.org/officeDocument/2006/relationships/slide" Target="/ppt/slides/slide10.xml" Id="R41ca1e480aff4c57" /><Relationship Type="http://schemas.openxmlformats.org/officeDocument/2006/relationships/slide" Target="/ppt/slides/slide11.xml" Id="Ra334b2cdc62847a2" /><Relationship Type="http://schemas.openxmlformats.org/officeDocument/2006/relationships/slide" Target="/ppt/slides/slide12.xml" Id="R72c2e4b5494e4ae4" /><Relationship Type="http://schemas.openxmlformats.org/officeDocument/2006/relationships/slide" Target="/ppt/slides/slide13.xml" Id="R04c95a508617446b" /><Relationship Type="http://schemas.openxmlformats.org/officeDocument/2006/relationships/slide" Target="/ppt/slides/slide14.xml" Id="R8e688e636e4d4997" /><Relationship Type="http://schemas.openxmlformats.org/officeDocument/2006/relationships/slide" Target="/ppt/slides/slide15.xml" Id="Raf89063ab88d4dd3" /><Relationship Type="http://schemas.openxmlformats.org/officeDocument/2006/relationships/slide" Target="/ppt/slides/slide16.xml" Id="R6aefd3a82aba4df4" /><Relationship Type="http://schemas.openxmlformats.org/officeDocument/2006/relationships/slide" Target="/ppt/slides/slide17.xml" Id="R2af8b959717b4381" /><Relationship Type="http://schemas.openxmlformats.org/officeDocument/2006/relationships/slide" Target="/ppt/slides/slide18.xml" Id="R9b741b134404450d" /><Relationship Type="http://schemas.openxmlformats.org/officeDocument/2006/relationships/slide" Target="/ppt/slides/slide19.xml" Id="R6625268f26ad419a" /><Relationship Type="http://schemas.openxmlformats.org/officeDocument/2006/relationships/slide" Target="/ppt/slides/slide20.xml" Id="Ra9bc289ca7f14547" /><Relationship Type="http://schemas.openxmlformats.org/officeDocument/2006/relationships/slide" Target="/ppt/slides/slide21.xml" Id="R0ebb063f187b48aa" /><Relationship Type="http://schemas.openxmlformats.org/officeDocument/2006/relationships/slide" Target="/ppt/slides/slide22.xml" Id="Rb0f37bab8c5d444e" /><Relationship Type="http://schemas.openxmlformats.org/officeDocument/2006/relationships/slide" Target="/ppt/slides/slide23.xml" Id="Rd8f439cc487546c8" /><Relationship Type="http://schemas.openxmlformats.org/officeDocument/2006/relationships/slide" Target="/ppt/slides/slide24.xml" Id="Ra49ad004ad8749c3" /><Relationship Type="http://schemas.openxmlformats.org/officeDocument/2006/relationships/slide" Target="/ppt/slides/slide25.xml" Id="Rc063eb04b5db40af" /><Relationship Type="http://schemas.openxmlformats.org/officeDocument/2006/relationships/slide" Target="/ppt/slides/slide26.xml" Id="R7ce34b7129c74153" /><Relationship Type="http://schemas.openxmlformats.org/officeDocument/2006/relationships/slide" Target="/ppt/slides/slide27.xml" Id="R48fa5806f7e14807" /><Relationship Type="http://schemas.openxmlformats.org/officeDocument/2006/relationships/slide" Target="/ppt/slides/slide28.xml" Id="Ra8f58acdc7c141b3" /><Relationship Type="http://schemas.openxmlformats.org/officeDocument/2006/relationships/slide" Target="/ppt/slides/slide29.xml" Id="R30a117e297eb4d9d" /><Relationship Type="http://schemas.openxmlformats.org/officeDocument/2006/relationships/slide" Target="/ppt/slides/slide30.xml" Id="R256a676a36ec447d" /><Relationship Type="http://schemas.openxmlformats.org/officeDocument/2006/relationships/slide" Target="/ppt/slides/slide31.xml" Id="Re126023f62134c18" /><Relationship Type="http://schemas.openxmlformats.org/officeDocument/2006/relationships/slide" Target="/ppt/slides/slide32.xml" Id="Race654e110cc4ece" /><Relationship Type="http://schemas.openxmlformats.org/officeDocument/2006/relationships/slide" Target="/ppt/slides/slide33.xml" Id="Rb6dee744b9ba4abf" /><Relationship Type="http://schemas.openxmlformats.org/officeDocument/2006/relationships/slide" Target="/ppt/slides/slide34.xml" Id="R9b85cfc3c2684f09" /><Relationship Type="http://schemas.openxmlformats.org/officeDocument/2006/relationships/slide" Target="/ppt/slides/slide35.xml" Id="Rbda53381e3704993" /><Relationship Type="http://schemas.openxmlformats.org/officeDocument/2006/relationships/slide" Target="/ppt/slides/slide36.xml" Id="Rc3daec84f35d46ce" /><Relationship Type="http://schemas.openxmlformats.org/officeDocument/2006/relationships/slide" Target="/ppt/slides/slide37.xml" Id="R1ae96d0698ed4774" /><Relationship Type="http://schemas.openxmlformats.org/officeDocument/2006/relationships/slide" Target="/ppt/slides/slide38.xml" Id="Rf46c1c1da21c44fc" /><Relationship Type="http://schemas.openxmlformats.org/officeDocument/2006/relationships/slide" Target="/ppt/slides/slide39.xml" Id="Rc28b896d3c184c52" /><Relationship Type="http://schemas.openxmlformats.org/officeDocument/2006/relationships/slide" Target="/ppt/slides/slide40.xml" Id="R202c95e7cb734090" /><Relationship Type="http://schemas.openxmlformats.org/officeDocument/2006/relationships/slide" Target="/ppt/slides/slide41.xml" Id="R8d9908fb3db142e4" /><Relationship Type="http://schemas.openxmlformats.org/officeDocument/2006/relationships/slide" Target="/ppt/slides/slide42.xml" Id="Rc31ad4698cf648c4" /><Relationship Type="http://schemas.openxmlformats.org/officeDocument/2006/relationships/slide" Target="/ppt/slides/slide43.xml" Id="R98ef12bec7f8473e" /><Relationship Type="http://schemas.openxmlformats.org/officeDocument/2006/relationships/slide" Target="/ppt/slides/slide44.xml" Id="R78068423b0014cc5" /><Relationship Type="http://schemas.openxmlformats.org/officeDocument/2006/relationships/slide" Target="/ppt/slides/slide45.xml" Id="Rf786ae76f16c40c3" /><Relationship Type="http://schemas.openxmlformats.org/officeDocument/2006/relationships/slide" Target="/ppt/slides/slide46.xml" Id="Rb2c40333adb2413d" /><Relationship Type="http://schemas.openxmlformats.org/officeDocument/2006/relationships/slide" Target="/ppt/slides/slide47.xml" Id="Rafbb038a06dc4c8f" /><Relationship Type="http://schemas.openxmlformats.org/officeDocument/2006/relationships/slide" Target="/ppt/slides/slide48.xml" Id="Red485b84a03643e9" /><Relationship Type="http://schemas.openxmlformats.org/officeDocument/2006/relationships/slide" Target="/ppt/slides/slide49.xml" Id="R8544002cdc4f4fd7" /><Relationship Type="http://schemas.openxmlformats.org/officeDocument/2006/relationships/slide" Target="/ppt/slides/slide50.xml" Id="Rb95570b38d3f44a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46d51742fe348c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f77642991fb4960" /><Relationship Type="http://schemas.openxmlformats.org/officeDocument/2006/relationships/notesMaster" Target="/ppt/notesMasters/notesMaster1.xml" Id="Rf00034b014074da0" /></Relationships>
</file>

<file path=ppt/notesSlides/_rels/notesSlide2.xml.rels>&#65279;<?xml version="1.0" encoding="utf-8"?><Relationships xmlns="http://schemas.openxmlformats.org/package/2006/relationships"><Relationship Type="http://schemas.openxmlformats.org/officeDocument/2006/relationships/slide" Target="/ppt/slides/slide2.xml" Id="R5413921c58b043f3" /><Relationship Type="http://schemas.openxmlformats.org/officeDocument/2006/relationships/notesMaster" Target="/ppt/notesMasters/notesMaster1.xml" Id="R03460e08f6174f26"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934e131e104eb7" /><Relationship Type="http://schemas.openxmlformats.org/officeDocument/2006/relationships/notesMaster" Target="/ppt/notesMasters/notesMaster1.xml" Id="R43085fc98a1f4f16" /></Relationships>
</file>

<file path=ppt/notesSlides/_rels/notesSlide4.xml.rels>&#65279;<?xml version="1.0" encoding="utf-8"?><Relationships xmlns="http://schemas.openxmlformats.org/package/2006/relationships"><Relationship Type="http://schemas.openxmlformats.org/officeDocument/2006/relationships/slide" Target="/ppt/slides/slide4.xml" Id="R42bdfe99d08d4431" /><Relationship Type="http://schemas.openxmlformats.org/officeDocument/2006/relationships/notesMaster" Target="/ppt/notesMasters/notesMaster1.xml" Id="R936212b2ea524b6d" /></Relationships>
</file>

<file path=ppt/notesSlides/_rels/notesSlide5.xml.rels>&#65279;<?xml version="1.0" encoding="utf-8"?><Relationships xmlns="http://schemas.openxmlformats.org/package/2006/relationships"><Relationship Type="http://schemas.openxmlformats.org/officeDocument/2006/relationships/slide" Target="/ppt/slides/slide5.xml" Id="R6a71fc1ebb564da7" /><Relationship Type="http://schemas.openxmlformats.org/officeDocument/2006/relationships/notesMaster" Target="/ppt/notesMasters/notesMaster1.xml" Id="Rd844915a5d0c4d05" /></Relationships>
</file>

<file path=ppt/notesSlides/_rels/notesSlide6.xml.rels>&#65279;<?xml version="1.0" encoding="utf-8"?><Relationships xmlns="http://schemas.openxmlformats.org/package/2006/relationships"><Relationship Type="http://schemas.openxmlformats.org/officeDocument/2006/relationships/slide" Target="/ppt/slides/slide6.xml" Id="Rdb525d6946f44da0" /><Relationship Type="http://schemas.openxmlformats.org/officeDocument/2006/relationships/notesMaster" Target="/ppt/notesMasters/notesMaster1.xml" Id="R118fa039c3134a49" /></Relationships>
</file>

<file path=ppt/notesSlides/_rels/notesSlide7.xml.rels>&#65279;<?xml version="1.0" encoding="utf-8"?><Relationships xmlns="http://schemas.openxmlformats.org/package/2006/relationships"><Relationship Type="http://schemas.openxmlformats.org/officeDocument/2006/relationships/slide" Target="/ppt/slides/slide7.xml" Id="R08c4eebf3a3c4a6a" /><Relationship Type="http://schemas.openxmlformats.org/officeDocument/2006/relationships/notesMaster" Target="/ppt/notesMasters/notesMaster1.xml" Id="R0b247877a3514c7e"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f3c3e6f77d4a81" /><Relationship Type="http://schemas.openxmlformats.org/officeDocument/2006/relationships/notesMaster" Target="/ppt/notesMasters/notesMaster1.xml" Id="R8115bf0404974ac4" /></Relationships>
</file>

<file path=ppt/notesSlides/_rels/notesSlide9.xml.rels>&#65279;<?xml version="1.0" encoding="utf-8"?><Relationships xmlns="http://schemas.openxmlformats.org/package/2006/relationships"><Relationship Type="http://schemas.openxmlformats.org/officeDocument/2006/relationships/slide" Target="/ppt/slides/slide9.xml" Id="R9feecf5907a54313" /><Relationship Type="http://schemas.openxmlformats.org/officeDocument/2006/relationships/notesMaster" Target="/ppt/notesMasters/notesMaster1.xml" Id="R35f3444588124cc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65d88688106492e" /><Relationship Type="http://schemas.openxmlformats.org/officeDocument/2006/relationships/notesMaster" Target="/ppt/notesMasters/notesMaster1.xml" Id="R82847a2a7525481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e7e525f1815442f" /><Relationship Type="http://schemas.openxmlformats.org/officeDocument/2006/relationships/notesMaster" Target="/ppt/notesMasters/notesMaster1.xml" Id="Rc72a6560d506497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03e5bed7ecf44d8" /><Relationship Type="http://schemas.openxmlformats.org/officeDocument/2006/relationships/notesMaster" Target="/ppt/notesMasters/notesMaster1.xml" Id="R488621770cbb485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fa45024e4f347f0" /><Relationship Type="http://schemas.openxmlformats.org/officeDocument/2006/relationships/notesMaster" Target="/ppt/notesMasters/notesMaster1.xml" Id="R6af8b471f2be4f1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2e12adab9074fdc" /><Relationship Type="http://schemas.openxmlformats.org/officeDocument/2006/relationships/notesMaster" Target="/ppt/notesMasters/notesMaster1.xml" Id="Rf238ec2767fd44c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d19573b12c043e9" /><Relationship Type="http://schemas.openxmlformats.org/officeDocument/2006/relationships/notesMaster" Target="/ppt/notesMasters/notesMaster1.xml" Id="R0c8e1fb3426d49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e34133fa39e4dd0" /><Relationship Type="http://schemas.openxmlformats.org/officeDocument/2006/relationships/notesMaster" Target="/ppt/notesMasters/notesMaster1.xml" Id="R579da677c63c4a1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982bad020ef40ec" /><Relationship Type="http://schemas.openxmlformats.org/officeDocument/2006/relationships/notesMaster" Target="/ppt/notesMasters/notesMaster1.xml" Id="R3cf76fe97dde4e7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313aaa5596549a5" /><Relationship Type="http://schemas.openxmlformats.org/officeDocument/2006/relationships/notesMaster" Target="/ppt/notesMasters/notesMaster1.xml" Id="Rf422969e18204ad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9faf4de7bcc4353" /><Relationship Type="http://schemas.openxmlformats.org/officeDocument/2006/relationships/notesMaster" Target="/ppt/notesMasters/notesMaster1.xml" Id="Ra83319e33217423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90af02f535345c5" /><Relationship Type="http://schemas.openxmlformats.org/officeDocument/2006/relationships/notesMaster" Target="/ppt/notesMasters/notesMaster1.xml" Id="R83af4164bc70497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2173105941540bc" /><Relationship Type="http://schemas.openxmlformats.org/officeDocument/2006/relationships/notesMaster" Target="/ppt/notesMasters/notesMaster1.xml" Id="Rb70517a9da6243e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0b1435cb55f4a41" /><Relationship Type="http://schemas.openxmlformats.org/officeDocument/2006/relationships/notesMaster" Target="/ppt/notesMasters/notesMaster1.xml" Id="Rc5da20125c4f41a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cc393a0a1db4e67" /><Relationship Type="http://schemas.openxmlformats.org/officeDocument/2006/relationships/notesMaster" Target="/ppt/notesMasters/notesMaster1.xml" Id="R30d1cdf77548410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d0ceb84b8c14bf7" /><Relationship Type="http://schemas.openxmlformats.org/officeDocument/2006/relationships/notesMaster" Target="/ppt/notesMasters/notesMaster1.xml" Id="Rb7360005b5c6457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78bb22a7ca14811" /><Relationship Type="http://schemas.openxmlformats.org/officeDocument/2006/relationships/notesMaster" Target="/ppt/notesMasters/notesMaster1.xml" Id="Rd271ff28ba5945e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7b0abce51774340" /><Relationship Type="http://schemas.openxmlformats.org/officeDocument/2006/relationships/notesMaster" Target="/ppt/notesMasters/notesMaster1.xml" Id="R5f3219ecb1c8408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2677d84ab8f4749" /><Relationship Type="http://schemas.openxmlformats.org/officeDocument/2006/relationships/notesMaster" Target="/ppt/notesMasters/notesMaster1.xml" Id="R8e95031ca93d430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9092df2f4434e69" /><Relationship Type="http://schemas.openxmlformats.org/officeDocument/2006/relationships/notesMaster" Target="/ppt/notesMasters/notesMaster1.xml" Id="Rc67abcc2f0494db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810cf8ad5a04d9f" /><Relationship Type="http://schemas.openxmlformats.org/officeDocument/2006/relationships/notesMaster" Target="/ppt/notesMasters/notesMaster1.xml" Id="R156545d243b6450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7bd4447f4e74d2b" /><Relationship Type="http://schemas.openxmlformats.org/officeDocument/2006/relationships/notesMaster" Target="/ppt/notesMasters/notesMaster1.xml" Id="R4edd58e27f08484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0486621be504633" /><Relationship Type="http://schemas.openxmlformats.org/officeDocument/2006/relationships/notesMaster" Target="/ppt/notesMasters/notesMaster1.xml" Id="R1e2ef5b4be5a4e9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f4175c5773140c1" /><Relationship Type="http://schemas.openxmlformats.org/officeDocument/2006/relationships/notesMaster" Target="/ppt/notesMasters/notesMaster1.xml" Id="R5813a484580a47a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c888060d34a4c85" /><Relationship Type="http://schemas.openxmlformats.org/officeDocument/2006/relationships/notesMaster" Target="/ppt/notesMasters/notesMaster1.xml" Id="R5c7aff559edc454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139b0e8e0064e9a" /><Relationship Type="http://schemas.openxmlformats.org/officeDocument/2006/relationships/notesMaster" Target="/ppt/notesMasters/notesMaster1.xml" Id="R5b823748e01f4b3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b9f64e456a6421e" /><Relationship Type="http://schemas.openxmlformats.org/officeDocument/2006/relationships/notesMaster" Target="/ppt/notesMasters/notesMaster1.xml" Id="Rf977f4194b9041e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fb9a10011f3489f" /><Relationship Type="http://schemas.openxmlformats.org/officeDocument/2006/relationships/notesMaster" Target="/ppt/notesMasters/notesMaster1.xml" Id="R85092caba6144f4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0ef211e21b3425d" /><Relationship Type="http://schemas.openxmlformats.org/officeDocument/2006/relationships/notesMaster" Target="/ppt/notesMasters/notesMaster1.xml" Id="R193c5db7b886459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b760c6d6da043e3" /><Relationship Type="http://schemas.openxmlformats.org/officeDocument/2006/relationships/notesMaster" Target="/ppt/notesMasters/notesMaster1.xml" Id="Rac8d0b16469a465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ce2f7cdb7db4900" /><Relationship Type="http://schemas.openxmlformats.org/officeDocument/2006/relationships/notesMaster" Target="/ppt/notesMasters/notesMaster1.xml" Id="R3c908614f27d435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a42361e808c47f3" /><Relationship Type="http://schemas.openxmlformats.org/officeDocument/2006/relationships/notesMaster" Target="/ppt/notesMasters/notesMaster1.xml" Id="R54b2006d2ccf4ba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8e52d920095454c" /><Relationship Type="http://schemas.openxmlformats.org/officeDocument/2006/relationships/notesMaster" Target="/ppt/notesMasters/notesMaster1.xml" Id="Rfed0b5423f774a1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964a6b232b0438b" /><Relationship Type="http://schemas.openxmlformats.org/officeDocument/2006/relationships/notesMaster" Target="/ppt/notesMasters/notesMaster1.xml" Id="Rcb183aac1399416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668e4b489b74006" /><Relationship Type="http://schemas.openxmlformats.org/officeDocument/2006/relationships/notesMaster" Target="/ppt/notesMasters/notesMaster1.xml" Id="Rf6b73d4a64b84bde"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233e5b8290ae46df" /><Relationship Type="http://schemas.openxmlformats.org/officeDocument/2006/relationships/notesMaster" Target="/ppt/notesMasters/notesMaster1.xml" Id="R166b410f276646d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4ea6137369254a87" /><Relationship Type="http://schemas.openxmlformats.org/officeDocument/2006/relationships/notesMaster" Target="/ppt/notesMasters/notesMaster1.xml" Id="R9876959771684a6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6a3084026f1444f5" /><Relationship Type="http://schemas.openxmlformats.org/officeDocument/2006/relationships/notesMaster" Target="/ppt/notesMasters/notesMaster1.xml" Id="R85e47d89eb044d56"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a878658a90c4900" /><Relationship Type="http://schemas.openxmlformats.org/officeDocument/2006/relationships/notesMaster" Target="/ppt/notesMasters/notesMaster1.xml" Id="Re1541743877649f2"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4c6cead53ca4b70" /><Relationship Type="http://schemas.openxmlformats.org/officeDocument/2006/relationships/notesMaster" Target="/ppt/notesMasters/notesMaster1.xml" Id="Rcf254a797a574a23"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82c0d49f7ffd40e1" /><Relationship Type="http://schemas.openxmlformats.org/officeDocument/2006/relationships/notesMaster" Target="/ppt/notesMasters/notesMaster1.xml" Id="Re44e322cc2ba4ce4"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1662963a6cc94826" /><Relationship Type="http://schemas.openxmlformats.org/officeDocument/2006/relationships/notesMaster" Target="/ppt/notesMasters/notesMaster1.xml" Id="Ra70b17330baf447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qr-anunt-desktop.png.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locatar-formular-completat.png.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locatar-confirmare.png.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locatar-urmarire-noua.png.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grup-urmarire-locatar.png.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C:\Users\georg\Documents\ChatGPT\imoasist.eu\.artifacts\goal-final-qa\technician-actions.png.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tehnician-interventie.png.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tehnician-executie.png.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tehnician-finalizat.png.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C:\Users\georg\Documents\ChatGPT\imoasist.eu\.artifacts\goal-final-qa\manager-actions-provider-review.png.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manager-qr.png.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manager-interventie-comuna.png.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manager-solicitare-grupata.png.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demo-public-calendar-desktop.png.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demo-public-calendar-mobile.png.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manager-deviz-aprobat.png.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manager-bugete.png.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C:\Users\georg\Documents\ChatGPT\imoasist.eu\.artifacts\goal-final-qa\provider-actions.png.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garantie-prestator-detail.png.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C:\Users\georg\Documents\ChatGPT\imoasist.eu\.artifacts\goal-final-qa\beneficiary-actions-reception.png.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garantie-receptie-acceptata-mobil.png.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C:\Users\georg\Documents\ChatGPT\imoasist.eu\.artifacts\goal-final-qa\warranty-reception-accepted.png.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 Fișier captură: manager-rezumat.png.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ImoAsist 0.2.0-rc.1. Funcționalități: docs/imoasist/04-manual-complet-ro.md, capitolele 1–48. Capturi reale din portal, cu date fictive. Capturile pe 8280 provin din mediul temporar de verificare. Capturile canonice provin din demo.imoasist.eu. Nu reprezintă promisiuni de rezultate financiare.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Flux publicat pe demo la 1 octombrie 2026. Exportul nu rotește codurile QR.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Serverul demo, OAuth/PKCE și SDK-ul oficial au trecut probele HTTPS. Testul în conturile ChatGPT și Claude rămâne de efectuat. Ghid: https://imoasist.eu/ghid-conectare-mcp.html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32387df5835496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e606c68438946d4" /><Relationship Type="http://schemas.openxmlformats.org/officeDocument/2006/relationships/slideLayout" Target="/ppt/slideLayouts/slideLayout1.xml" Id="R591fcb481637408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91fcb481637408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0b81f9cb5db44d5" /><Relationship Type="http://schemas.openxmlformats.org/officeDocument/2006/relationships/notesSlide" Target="/ppt/notesSlides/notesSlide1.xml" Id="Rca95e75b426d49d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fb0adffebf34137" /><Relationship Type="http://schemas.openxmlformats.org/officeDocument/2006/relationships/notesSlide" Target="/ppt/notesSlides/notesSlide2.xml" Id="R9694b4efbeb4418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0134f6ffa1d4cd1" /><Relationship Type="http://schemas.openxmlformats.org/officeDocument/2006/relationships/notesSlide" Target="/ppt/notesSlides/notesSlide3.xml" Id="Re28132eec964487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7aabaa104b749b2" /><Relationship Type="http://schemas.openxmlformats.org/officeDocument/2006/relationships/notesSlide" Target="/ppt/notesSlides/notesSlide4.xml" Id="R4a16c867db83499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f39cd40049f4e93" /><Relationship Type="http://schemas.openxmlformats.org/officeDocument/2006/relationships/image" Target="/ppt/media/image.jpeg" Id="R7987e39a8e674f6a" /><Relationship Type="http://schemas.openxmlformats.org/officeDocument/2006/relationships/notesSlide" Target="/ppt/notesSlides/notesSlide5.xml" Id="R3be0fb3727d3416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69e9f7d252f40f7" /><Relationship Type="http://schemas.openxmlformats.org/officeDocument/2006/relationships/image" Target="/ppt/media/image2.jpeg" Id="R48c08534175d490a" /><Relationship Type="http://schemas.openxmlformats.org/officeDocument/2006/relationships/notesSlide" Target="/ppt/notesSlides/notesSlide6.xml" Id="R0f78228e7f594a8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41cc26e990a4bd8" /><Relationship Type="http://schemas.openxmlformats.org/officeDocument/2006/relationships/image" Target="/ppt/media/image3.jpeg" Id="Rb5432185f20a460a" /><Relationship Type="http://schemas.openxmlformats.org/officeDocument/2006/relationships/notesSlide" Target="/ppt/notesSlides/notesSlide7.xml" Id="Rc11ea79ca3ab44e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83436cdd390499a" /><Relationship Type="http://schemas.openxmlformats.org/officeDocument/2006/relationships/image" Target="/ppt/media/image4.jpeg" Id="R9116842960c3442b" /><Relationship Type="http://schemas.openxmlformats.org/officeDocument/2006/relationships/notesSlide" Target="/ppt/notesSlides/notesSlide8.xml" Id="R82e18f779c714c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4a625fdadca451f" /><Relationship Type="http://schemas.openxmlformats.org/officeDocument/2006/relationships/image" Target="/ppt/media/image5.jpeg" Id="R0520b3d33e624897" /><Relationship Type="http://schemas.openxmlformats.org/officeDocument/2006/relationships/notesSlide" Target="/ppt/notesSlides/notesSlide9.xml" Id="R9a8353c504024e9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09f6b43dc3345f4" /><Relationship Type="http://schemas.openxmlformats.org/officeDocument/2006/relationships/notesSlide" Target="/ppt/notesSlides/notesSlide10.xml" Id="R51c46e5b993546c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fd3f61d724a4153" /><Relationship Type="http://schemas.openxmlformats.org/officeDocument/2006/relationships/notesSlide" Target="/ppt/notesSlides/notesSlide11.xml" Id="R9837592bc2ea4ae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e696b583ce14fb7" /><Relationship Type="http://schemas.openxmlformats.org/officeDocument/2006/relationships/notesSlide" Target="/ppt/notesSlides/notesSlide12.xml" Id="Rd63fa80af25e4c1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89e8a5646ea415c" /><Relationship Type="http://schemas.openxmlformats.org/officeDocument/2006/relationships/image" Target="/ppt/media/image6.jpeg" Id="R356acf4c717743f0" /><Relationship Type="http://schemas.openxmlformats.org/officeDocument/2006/relationships/notesSlide" Target="/ppt/notesSlides/notesSlide13.xml" Id="Reca271168762418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4ccf29719804708" /><Relationship Type="http://schemas.openxmlformats.org/officeDocument/2006/relationships/image" Target="/ppt/media/image7.jpeg" Id="Rc23a409e7325476e" /><Relationship Type="http://schemas.openxmlformats.org/officeDocument/2006/relationships/notesSlide" Target="/ppt/notesSlides/notesSlide14.xml" Id="Re840826c0616454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658a53726f24f16" /><Relationship Type="http://schemas.openxmlformats.org/officeDocument/2006/relationships/image" Target="/ppt/media/image8.jpeg" Id="R93569ad5695b48f5" /><Relationship Type="http://schemas.openxmlformats.org/officeDocument/2006/relationships/notesSlide" Target="/ppt/notesSlides/notesSlide15.xml" Id="Ref2879d78e0841c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697c2cd31d7f40db" /><Relationship Type="http://schemas.openxmlformats.org/officeDocument/2006/relationships/notesSlide" Target="/ppt/notesSlides/notesSlide16.xml" Id="R7c0b6e42c6d748f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55d791a35224f45" /><Relationship Type="http://schemas.openxmlformats.org/officeDocument/2006/relationships/notesSlide" Target="/ppt/notesSlides/notesSlide17.xml" Id="R95e33d25175d4d7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7e451fa713854f1c" /><Relationship Type="http://schemas.openxmlformats.org/officeDocument/2006/relationships/notesSlide" Target="/ppt/notesSlides/notesSlide18.xml" Id="Reb3683a909d34e5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263b0614ee64dc8" /><Relationship Type="http://schemas.openxmlformats.org/officeDocument/2006/relationships/image" Target="/ppt/media/image9.jpeg" Id="Rc673eac97e0a4bda" /><Relationship Type="http://schemas.openxmlformats.org/officeDocument/2006/relationships/notesSlide" Target="/ppt/notesSlides/notesSlide19.xml" Id="R2bbbaa6cf7cf468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c7674f3042b4dfb" /><Relationship Type="http://schemas.openxmlformats.org/officeDocument/2006/relationships/notesSlide" Target="/ppt/notesSlides/notesSlide20.xml" Id="R4816f22bce184a2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873997762d047c0" /><Relationship Type="http://schemas.openxmlformats.org/officeDocument/2006/relationships/notesSlide" Target="/ppt/notesSlides/notesSlide21.xml" Id="Rab77a2d3c47043a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cddddd8fd914588" /><Relationship Type="http://schemas.openxmlformats.org/officeDocument/2006/relationships/image" Target="/ppt/media/image10.jpeg" Id="R85fa2d9d19b743b0" /><Relationship Type="http://schemas.openxmlformats.org/officeDocument/2006/relationships/notesSlide" Target="/ppt/notesSlides/notesSlide22.xml" Id="Raf011bcdc21343b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0bda073338fd468a" /><Relationship Type="http://schemas.openxmlformats.org/officeDocument/2006/relationships/notesSlide" Target="/ppt/notesSlides/notesSlide23.xml" Id="R3c82ee425aa5478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150ccea4e5b47a5" /><Relationship Type="http://schemas.openxmlformats.org/officeDocument/2006/relationships/image" Target="/ppt/media/image11.jpeg" Id="R632bc7d2d68e41f9" /><Relationship Type="http://schemas.openxmlformats.org/officeDocument/2006/relationships/notesSlide" Target="/ppt/notesSlides/notesSlide24.xml" Id="R8eee2229a7294f3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babe952e30924a71" /><Relationship Type="http://schemas.openxmlformats.org/officeDocument/2006/relationships/notesSlide" Target="/ppt/notesSlides/notesSlide25.xml" Id="R0660e72be83c47d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7c9714d50ff243c3" /><Relationship Type="http://schemas.openxmlformats.org/officeDocument/2006/relationships/image" Target="/ppt/media/image12.jpeg" Id="Rb6be099bcf334d22" /><Relationship Type="http://schemas.openxmlformats.org/officeDocument/2006/relationships/notesSlide" Target="/ppt/notesSlides/notesSlide26.xml" Id="R1bbd2b69f421466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9919378e19674d47" /><Relationship Type="http://schemas.openxmlformats.org/officeDocument/2006/relationships/image" Target="/ppt/media/image13.jpeg" Id="Rb694be2866d04e2a" /><Relationship Type="http://schemas.openxmlformats.org/officeDocument/2006/relationships/notesSlide" Target="/ppt/notesSlides/notesSlide27.xml" Id="R26eb12e818164c6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373a6064b0c74211" /><Relationship Type="http://schemas.openxmlformats.org/officeDocument/2006/relationships/image" Target="/ppt/media/image14.jpeg" Id="R2ffe7e7e5ebe44c0" /><Relationship Type="http://schemas.openxmlformats.org/officeDocument/2006/relationships/notesSlide" Target="/ppt/notesSlides/notesSlide28.xml" Id="R1c93f964629b478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b54b6f5fa15f49bd" /><Relationship Type="http://schemas.openxmlformats.org/officeDocument/2006/relationships/image" Target="/ppt/media/image15.jpeg" Id="R502ff1ae9d30445a" /><Relationship Type="http://schemas.openxmlformats.org/officeDocument/2006/relationships/notesSlide" Target="/ppt/notesSlides/notesSlide29.xml" Id="R9ad6f34548df4d7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6be77af47e2642ac" /><Relationship Type="http://schemas.openxmlformats.org/officeDocument/2006/relationships/notesSlide" Target="/ppt/notesSlides/notesSlide30.xml" Id="R10d7b7e8b5d54dc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70b171b887d749a2" /><Relationship Type="http://schemas.openxmlformats.org/officeDocument/2006/relationships/image" Target="/ppt/media/image16.jpeg" Id="R7e2d011013224a19" /><Relationship Type="http://schemas.openxmlformats.org/officeDocument/2006/relationships/notesSlide" Target="/ppt/notesSlides/notesSlide31.xml" Id="Ra91c2743a5dc4b8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9facac0880c54592" /><Relationship Type="http://schemas.openxmlformats.org/officeDocument/2006/relationships/image" Target="/ppt/media/image17.jpeg" Id="Rd3a939d6013f45c2" /><Relationship Type="http://schemas.openxmlformats.org/officeDocument/2006/relationships/notesSlide" Target="/ppt/notesSlides/notesSlide32.xml" Id="R465159da2ca24f7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66c996c39e014f72" /><Relationship Type="http://schemas.openxmlformats.org/officeDocument/2006/relationships/notesSlide" Target="/ppt/notesSlides/notesSlide33.xml" Id="Rc3f1c1c67e5c4c3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b1d4618bbc674cce" /><Relationship Type="http://schemas.openxmlformats.org/officeDocument/2006/relationships/image" Target="/ppt/media/image18.jpeg" Id="Re572ac3134cd4d03" /><Relationship Type="http://schemas.openxmlformats.org/officeDocument/2006/relationships/notesSlide" Target="/ppt/notesSlides/notesSlide34.xml" Id="Rbd1f8d27e25641c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deca3d7de49e4af0" /><Relationship Type="http://schemas.openxmlformats.org/officeDocument/2006/relationships/notesSlide" Target="/ppt/notesSlides/notesSlide35.xml" Id="R462087d4c672467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65b871aabe474e69" /><Relationship Type="http://schemas.openxmlformats.org/officeDocument/2006/relationships/image" Target="/ppt/media/image19.jpeg" Id="R11dd3267329a4c2a" /><Relationship Type="http://schemas.openxmlformats.org/officeDocument/2006/relationships/notesSlide" Target="/ppt/notesSlides/notesSlide36.xml" Id="R1dd4cc87c9f44ea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dd0d1634fde64c3d" /><Relationship Type="http://schemas.openxmlformats.org/officeDocument/2006/relationships/notesSlide" Target="/ppt/notesSlides/notesSlide37.xml" Id="R3adff5682f68450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e9bf3dfbd6f64eb7" /><Relationship Type="http://schemas.openxmlformats.org/officeDocument/2006/relationships/image" Target="/ppt/media/image20.jpeg" Id="Ra39984c9114042dc" /><Relationship Type="http://schemas.openxmlformats.org/officeDocument/2006/relationships/notesSlide" Target="/ppt/notesSlides/notesSlide38.xml" Id="R9d5fa4be0e2e4cb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443f20a10c74426c" /><Relationship Type="http://schemas.openxmlformats.org/officeDocument/2006/relationships/image" Target="/ppt/media/image21.jpeg" Id="R09f61ccd1b4847c2" /><Relationship Type="http://schemas.openxmlformats.org/officeDocument/2006/relationships/notesSlide" Target="/ppt/notesSlides/notesSlide39.xml" Id="R90011fd7b681421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e5f2de9e0dae498e" /><Relationship Type="http://schemas.openxmlformats.org/officeDocument/2006/relationships/notesSlide" Target="/ppt/notesSlides/notesSlide40.xml" Id="R751bf61c9b434b5c"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524877e10e664f80" /><Relationship Type="http://schemas.openxmlformats.org/officeDocument/2006/relationships/image" Target="/ppt/media/image22.jpeg" Id="R458a9a1484114188" /><Relationship Type="http://schemas.openxmlformats.org/officeDocument/2006/relationships/notesSlide" Target="/ppt/notesSlides/notesSlide41.xml" Id="R5e39eee64f4645c5"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449a81cb854f45ed" /><Relationship Type="http://schemas.openxmlformats.org/officeDocument/2006/relationships/notesSlide" Target="/ppt/notesSlides/notesSlide42.xml" Id="Re711798380cc4bed"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b632bf749b004fd2" /><Relationship Type="http://schemas.openxmlformats.org/officeDocument/2006/relationships/image" Target="/ppt/media/image23.jpeg" Id="R4348f1fb7a224d36" /><Relationship Type="http://schemas.openxmlformats.org/officeDocument/2006/relationships/notesSlide" Target="/ppt/notesSlides/notesSlide43.xml" Id="R17cfe127ea924d8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312fe6a2ed4448c7" /><Relationship Type="http://schemas.openxmlformats.org/officeDocument/2006/relationships/notesSlide" Target="/ppt/notesSlides/notesSlide44.xml" Id="R14bd69d0692b4fee"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79d4835dd1cc4040" /><Relationship Type="http://schemas.openxmlformats.org/officeDocument/2006/relationships/notesSlide" Target="/ppt/notesSlides/notesSlide45.xml" Id="R8e826946abdc4061"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ee88fd0ba17644f8" /><Relationship Type="http://schemas.openxmlformats.org/officeDocument/2006/relationships/notesSlide" Target="/ppt/notesSlides/notesSlide46.xml" Id="R90983774557e4d6b"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3244237410624818" /><Relationship Type="http://schemas.openxmlformats.org/officeDocument/2006/relationships/notesSlide" Target="/ppt/notesSlides/notesSlide47.xml" Id="Rf9d89e0f94f143e3"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c96f9225ae98445b" /><Relationship Type="http://schemas.openxmlformats.org/officeDocument/2006/relationships/notesSlide" Target="/ppt/notesSlides/notesSlide48.xml" Id="R54c590468c8c4aee"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32323c0334244266" /><Relationship Type="http://schemas.openxmlformats.org/officeDocument/2006/relationships/notesSlide" Target="/ppt/notesSlides/notesSlide49.xml" Id="Rd5f77cf674f54075"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f3f2df8f961140c7" /><Relationship Type="http://schemas.openxmlformats.org/officeDocument/2006/relationships/notesSlide" Target="/ppt/notesSlides/notesSlide50.xml" Id="R8867d30ea2fa4609" /></Relationships>
</file>

<file path=ppt/slides/slide1.xml><?xml version="1.0" encoding="utf-8"?>
<p:sld xmlns:p="http://schemas.openxmlformats.org/presentationml/2006/main">
  <p:cSld>
    <p:bg>
      <p:bgPr>
        <a:solidFill xmlns:a="http://schemas.openxmlformats.org/drawingml/2006/main">
          <a:srgbClr val="0B2B45"/>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CD1187D-FE12-4A50-B7D1-A40A4584A484}"/>
              </a:ext>
            </a:extLst>
          </p:cNvPr>
          <p:cNvSpPr>
            <a:spLocks xmlns:a="http://schemas.openxmlformats.org/drawingml/2006/main" noGrp="1"/>
          </p:cNvSpPr>
          <p:nvPr/>
        </p:nvSpPr>
        <p:spPr>
          <a:xfrm xmlns:a="http://schemas.openxmlformats.org/drawingml/2006/main">
            <a:off x="685800" y="5238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BCEBE5"/>
                </a:solidFill>
                <a:latin typeface="Arial"/>
                <a:ea typeface="Arial"/>
                <a:cs typeface="Arial"/>
              </a:defRPr>
            </a:pPr>
            <a:r>
              <a:rPr sz="2025" b="1">
                <a:solidFill>
                  <a:srgbClr val="BCEBE5"/>
                </a:solidFill>
                <a:latin typeface="Arial"/>
                <a:ea typeface="Arial"/>
                <a:cs typeface="Arial"/>
              </a:rPr>
              <a:t>ImoAsist</a:t>
            </a:r>
          </a:p>
        </p:txBody>
      </p:sp>
      <p:sp>
        <p:nvSpPr>
          <p:cNvPr id="2" name="">
            <a:extLst xmlns:a="http://schemas.openxmlformats.org/drawingml/2006/main">
              <a:ext uri="{FF2B5EF4-FFF2-40B4-BE49-F238E27FC236}">
                <a16:creationId xmlns:a16="http://schemas.microsoft.com/office/drawing/2014/main" id="{33DC6CD4-D85C-476A-BD5B-77EF542F36EE}"/>
              </a:ext>
            </a:extLst>
          </p:cNvPr>
          <p:cNvSpPr>
            <a:spLocks xmlns:a="http://schemas.openxmlformats.org/drawingml/2006/main" noGrp="1"/>
          </p:cNvSpPr>
          <p:nvPr/>
        </p:nvSpPr>
        <p:spPr>
          <a:xfrm xmlns:a="http://schemas.openxmlformats.org/drawingml/2006/main">
            <a:off x="685800" y="1990725"/>
            <a:ext cx="10572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75" b="1">
                <a:solidFill>
                  <a:srgbClr val="FFFFFF"/>
                </a:solidFill>
                <a:latin typeface="Arial"/>
                <a:ea typeface="Arial"/>
                <a:cs typeface="Arial"/>
              </a:defRPr>
            </a:pPr>
            <a:r>
              <a:rPr sz="4875" b="1">
                <a:solidFill>
                  <a:srgbClr val="FFFFFF"/>
                </a:solidFill>
                <a:latin typeface="Arial"/>
                <a:ea typeface="Arial"/>
                <a:cs typeface="Arial"/>
              </a:rPr>
              <a:t>Mentenanța asociației</a:t>
            </a:r>
          </a:p>
          <a:p xmlns:a="http://schemas.openxmlformats.org/drawingml/2006/main">
            <a:pPr>
              <a:buNone/>
              <a:defRPr sz="4875" b="1">
                <a:solidFill>
                  <a:srgbClr val="FFFFFF"/>
                </a:solidFill>
                <a:latin typeface="Arial"/>
                <a:ea typeface="Arial"/>
                <a:cs typeface="Arial"/>
              </a:defRPr>
            </a:pPr>
            <a:r>
              <a:rPr sz="4875" b="1">
                <a:solidFill>
                  <a:srgbClr val="FFFFFF"/>
                </a:solidFill>
                <a:latin typeface="Arial"/>
                <a:ea typeface="Arial"/>
                <a:cs typeface="Arial"/>
              </a:rPr>
              <a:t>în ImoAsist</a:t>
            </a:r>
          </a:p>
        </p:txBody>
      </p:sp>
      <p:sp>
        <p:nvSpPr>
          <p:cNvPr id="3" name="">
            <a:extLst xmlns:a="http://schemas.openxmlformats.org/drawingml/2006/main">
              <a:ext uri="{FF2B5EF4-FFF2-40B4-BE49-F238E27FC236}">
                <a16:creationId xmlns:a16="http://schemas.microsoft.com/office/drawing/2014/main" id="{B6F14CFE-263C-4C71-924D-274E39A5117D}"/>
              </a:ext>
            </a:extLst>
          </p:cNvPr>
          <p:cNvSpPr>
            <a:spLocks xmlns:a="http://schemas.openxmlformats.org/drawingml/2006/main" noGrp="1"/>
          </p:cNvSpPr>
          <p:nvPr/>
        </p:nvSpPr>
        <p:spPr>
          <a:xfrm xmlns:a="http://schemas.openxmlformats.org/drawingml/2006/main">
            <a:off x="685800" y="4010025"/>
            <a:ext cx="1000125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FFFFFF"/>
                </a:solidFill>
                <a:latin typeface="Arial"/>
                <a:ea typeface="Arial"/>
                <a:cs typeface="Arial"/>
              </a:defRPr>
            </a:pPr>
            <a:r>
              <a:rPr sz="2175" b="0">
                <a:solidFill>
                  <a:srgbClr val="FFFFFF"/>
                </a:solidFill>
                <a:latin typeface="Arial"/>
                <a:ea typeface="Arial"/>
                <a:cs typeface="Arial"/>
              </a:rPr>
              <a:t>Modul de lucru pentru locatari, echipa tehnică și conducerea asociației</a:t>
            </a:r>
          </a:p>
          <a:p xmlns:a="http://schemas.openxmlformats.org/drawingml/2006/main">
            <a:pPr>
              <a:buNone/>
              <a:defRPr sz="2175" b="0">
                <a:solidFill>
                  <a:srgbClr val="FFFFFF"/>
                </a:solidFill>
                <a:latin typeface="Arial"/>
                <a:ea typeface="Arial"/>
                <a:cs typeface="Arial"/>
              </a:defRPr>
            </a:pPr>
            <a:r>
              <a:rPr sz="2175" b="0">
                <a:solidFill>
                  <a:srgbClr val="FFFFFF"/>
                </a:solidFill>
                <a:latin typeface="Arial"/>
                <a:ea typeface="Arial"/>
                <a:cs typeface="Arial"/>
              </a:rPr>
              <a:t>Portal web pe calculator și telefon</a:t>
            </a:r>
          </a:p>
        </p:txBody>
      </p:sp>
      <p:sp>
        <p:nvSpPr>
          <p:cNvPr id="4" name="">
            <a:extLst xmlns:a="http://schemas.openxmlformats.org/drawingml/2006/main">
              <a:ext uri="{FF2B5EF4-FFF2-40B4-BE49-F238E27FC236}">
                <a16:creationId xmlns:a16="http://schemas.microsoft.com/office/drawing/2014/main" id="{549BEFB9-2767-45D1-9892-66F36DFA4187}"/>
              </a:ext>
            </a:extLst>
          </p:cNvPr>
          <p:cNvSpPr>
            <a:spLocks xmlns:a="http://schemas.openxmlformats.org/drawingml/2006/main" noGrp="1"/>
          </p:cNvSpPr>
          <p:nvPr/>
        </p:nvSpPr>
        <p:spPr>
          <a:xfrm xmlns:a="http://schemas.openxmlformats.org/drawingml/2006/main">
            <a:off x="685800" y="6191250"/>
            <a:ext cx="971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BCEBE5"/>
                </a:solidFill>
                <a:latin typeface="Arial"/>
                <a:ea typeface="Arial"/>
                <a:cs typeface="Arial"/>
              </a:defRPr>
            </a:pPr>
            <a:r>
              <a:rPr sz="1575" b="0">
                <a:solidFill>
                  <a:srgbClr val="BCEBE5"/>
                </a:solidFill>
                <a:latin typeface="Arial"/>
                <a:ea typeface="Arial"/>
                <a:cs typeface="Arial"/>
              </a:rPr>
              <a:t>imoasist.eu</a:t>
            </a:r>
          </a:p>
        </p:txBody>
      </p:sp>
      <p:sp>
        <p:nvSpPr>
          <p:cNvPr id="5" name="">
            <a:extLst xmlns:a="http://schemas.openxmlformats.org/drawingml/2006/main">
              <a:ext uri="{FF2B5EF4-FFF2-40B4-BE49-F238E27FC236}">
                <a16:creationId xmlns:a16="http://schemas.microsoft.com/office/drawing/2014/main" id="{B341A2FB-2502-4A04-A7EC-2C432722E75B}"/>
              </a:ext>
            </a:extLst>
          </p:cNvPr>
          <p:cNvSpPr>
            <a:spLocks xmlns:a="http://schemas.openxmlformats.org/drawingml/2006/main" noGrp="1"/>
          </p:cNvSpPr>
          <p:nvPr/>
        </p:nvSpPr>
        <p:spPr>
          <a:xfrm xmlns:a="http://schemas.openxmlformats.org/drawingml/2006/main">
            <a:off x="11087100" y="6191250"/>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FFFFFF"/>
                </a:solidFill>
                <a:latin typeface="Arial"/>
                <a:ea typeface="Arial"/>
                <a:cs typeface="Arial"/>
              </a:defRPr>
            </a:pPr>
            <a:r>
              <a:rPr sz="1575" b="0">
                <a:solidFill>
                  <a:srgbClr val="FFFFFF"/>
                </a:solidFill>
                <a:latin typeface="Arial"/>
                <a:ea typeface="Arial"/>
                <a:cs typeface="Arial"/>
              </a:rPr>
              <a:t>01</a:t>
            </a:r>
          </a:p>
        </p:txBody>
      </p:sp>
    </p:spTree>
    <p:extLst>
      <p:ext uri="{BB962C8B-B14F-4D97-AF65-F5344CB8AC3E}">
        <p14:creationId xmlns:p14="http://schemas.microsoft.com/office/powerpoint/2010/main" val="1222624731"/>
      </p:ext>
    </p:extLst>
  </p:cSld>
</p:sld>
</file>

<file path=ppt/slides/slide2.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384EDBE-51A7-4CED-A1EF-9E704AB165DB}"/>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B2B45"/>
                </a:solidFill>
                <a:latin typeface="Arial"/>
                <a:ea typeface="Arial"/>
                <a:cs typeface="Arial"/>
              </a:defRPr>
            </a:pPr>
            <a:r>
              <a:rPr sz="1500" b="1">
                <a:solidFill>
                  <a:srgbClr val="0B2B45"/>
                </a:solidFill>
                <a:latin typeface="Arial"/>
                <a:ea typeface="Arial"/>
                <a:cs typeface="Arial"/>
              </a:rPr>
              <a:t>PRODUS</a:t>
            </a:r>
          </a:p>
        </p:txBody>
      </p:sp>
      <p:sp>
        <p:nvSpPr>
          <p:cNvPr id="2" name="">
            <a:extLst xmlns:a="http://schemas.openxmlformats.org/drawingml/2006/main">
              <a:ext uri="{FF2B5EF4-FFF2-40B4-BE49-F238E27FC236}">
                <a16:creationId xmlns:a16="http://schemas.microsoft.com/office/drawing/2014/main" id="{FA079648-CFC6-4EE2-AF20-67FB56FA8C57}"/>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Responsabilități distincte</a:t>
            </a:r>
          </a:p>
        </p:txBody>
      </p:sp>
      <p:sp>
        <p:nvSpPr>
          <p:cNvPr id="3" name="">
            <a:extLst xmlns:a="http://schemas.openxmlformats.org/drawingml/2006/main">
              <a:ext uri="{FF2B5EF4-FFF2-40B4-BE49-F238E27FC236}">
                <a16:creationId xmlns:a16="http://schemas.microsoft.com/office/drawing/2014/main" id="{B23FEDB4-70D8-46BA-B1F0-DE00E5067CEF}"/>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EF7BD376-7BFE-4CC2-900C-A2C44631D268}"/>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19CA608D-2438-4C09-8293-9D6025436A88}"/>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Locatarul semnalează problema și urmărește răspunsurile fără cont.</a:t>
            </a:r>
          </a:p>
        </p:txBody>
      </p:sp>
      <p:sp>
        <p:nvSpPr>
          <p:cNvPr id="6" name="">
            <a:extLst xmlns:a="http://schemas.openxmlformats.org/drawingml/2006/main">
              <a:ext uri="{FF2B5EF4-FFF2-40B4-BE49-F238E27FC236}">
                <a16:creationId xmlns:a16="http://schemas.microsoft.com/office/drawing/2014/main" id="{111C8617-CB45-4FD6-8D16-9F950EC4B1FE}"/>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Tehnicianul execută intervenția atribuită și documentează rezultatul.</a:t>
            </a:r>
          </a:p>
        </p:txBody>
      </p:sp>
      <p:sp>
        <p:nvSpPr>
          <p:cNvPr id="7" name="">
            <a:extLst xmlns:a="http://schemas.openxmlformats.org/drawingml/2006/main">
              <a:ext uri="{FF2B5EF4-FFF2-40B4-BE49-F238E27FC236}">
                <a16:creationId xmlns:a16="http://schemas.microsoft.com/office/drawing/2014/main" id="{A60F2D0B-51BB-40EA-A64B-29E68FD66FB6}"/>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Managerul coordonează intervențiile. Membrul CEx urmărește cazurile și aprobă cheltuieli în plafonul desemnat.</a:t>
            </a:r>
          </a:p>
        </p:txBody>
      </p:sp>
      <p:sp>
        <p:nvSpPr>
          <p:cNvPr id="8" name="">
            <a:extLst xmlns:a="http://schemas.openxmlformats.org/drawingml/2006/main">
              <a:ext uri="{FF2B5EF4-FFF2-40B4-BE49-F238E27FC236}">
                <a16:creationId xmlns:a16="http://schemas.microsoft.com/office/drawing/2014/main" id="{4E48F942-E02F-4188-B7C9-F0C85A2F8B28}"/>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0B2B45"/>
                </a:solidFill>
                <a:latin typeface="Arial"/>
                <a:ea typeface="Arial"/>
                <a:cs typeface="Arial"/>
              </a:defRPr>
            </a:pPr>
            <a:r>
              <a:rPr sz="1950" b="1">
                <a:solidFill>
                  <a:srgbClr val="0B2B45"/>
                </a:solidFill>
                <a:latin typeface="Arial"/>
                <a:ea typeface="Arial"/>
                <a:cs typeface="Arial"/>
              </a:rPr>
              <a:t>Fiecare rol rămâne limitat la asociația ori lucrarea acordată.</a:t>
            </a:r>
          </a:p>
        </p:txBody>
      </p:sp>
    </p:spTree>
    <p:extLst>
      <p:ext uri="{BB962C8B-B14F-4D97-AF65-F5344CB8AC3E}">
        <p14:creationId xmlns:p14="http://schemas.microsoft.com/office/powerpoint/2010/main" val="1817815012"/>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384EDBE-51A7-4CED-A1EF-9E704AB165DB}"/>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B2B45"/>
                </a:solidFill>
                <a:latin typeface="Arial"/>
                <a:ea typeface="Arial"/>
                <a:cs typeface="Arial"/>
              </a:defRPr>
            </a:pPr>
            <a:r>
              <a:rPr sz="1500" b="1">
                <a:solidFill>
                  <a:srgbClr val="0B2B45"/>
                </a:solidFill>
                <a:latin typeface="Arial"/>
                <a:ea typeface="Arial"/>
                <a:cs typeface="Arial"/>
              </a:rPr>
              <a:t>CEx</a:t>
            </a:r>
          </a:p>
        </p:txBody>
      </p:sp>
      <p:sp>
        <p:nvSpPr>
          <p:cNvPr id="2" name="">
            <a:extLst xmlns:a="http://schemas.openxmlformats.org/drawingml/2006/main">
              <a:ext uri="{FF2B5EF4-FFF2-40B4-BE49-F238E27FC236}">
                <a16:creationId xmlns:a16="http://schemas.microsoft.com/office/drawing/2014/main" id="{FA079648-CFC6-4EE2-AF20-67FB56FA8C57}"/>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Membrul CEx: acces și aprobări</a:t>
            </a:r>
          </a:p>
        </p:txBody>
      </p:sp>
      <p:sp>
        <p:nvSpPr>
          <p:cNvPr id="3" name="">
            <a:extLst xmlns:a="http://schemas.openxmlformats.org/drawingml/2006/main">
              <a:ext uri="{FF2B5EF4-FFF2-40B4-BE49-F238E27FC236}">
                <a16:creationId xmlns:a16="http://schemas.microsoft.com/office/drawing/2014/main" id="{B23FEDB4-70D8-46BA-B1F0-DE00E5067CEF}"/>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EF7BD376-7BFE-4CC2-900C-A2C44631D268}"/>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03</a:t>
            </a:r>
          </a:p>
        </p:txBody>
      </p:sp>
      <p:sp>
        <p:nvSpPr>
          <p:cNvPr id="5" name="">
            <a:extLst xmlns:a="http://schemas.openxmlformats.org/drawingml/2006/main">
              <a:ext uri="{FF2B5EF4-FFF2-40B4-BE49-F238E27FC236}">
                <a16:creationId xmlns:a16="http://schemas.microsoft.com/office/drawing/2014/main" id="{19CA608D-2438-4C09-8293-9D6025436A88}"/>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Administratorul acordă acces la asociație. Membrul vede cazurile, costurile, fișierele interne și starea echipamentelor.</a:t>
            </a:r>
          </a:p>
        </p:txBody>
      </p:sp>
      <p:sp>
        <p:nvSpPr>
          <p:cNvPr id="6" name="">
            <a:extLst xmlns:a="http://schemas.openxmlformats.org/drawingml/2006/main">
              <a:ext uri="{FF2B5EF4-FFF2-40B4-BE49-F238E27FC236}">
                <a16:creationId xmlns:a16="http://schemas.microsoft.com/office/drawing/2014/main" id="{111C8617-CB45-4FD6-8D16-9F950EC4B1FE}"/>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Rolul nu permite trierea, planificarea, editarea echipamentelor sau gestiunea stocului.</a:t>
            </a:r>
          </a:p>
        </p:txBody>
      </p:sp>
      <p:sp>
        <p:nvSpPr>
          <p:cNvPr id="7" name="">
            <a:extLst xmlns:a="http://schemas.openxmlformats.org/drawingml/2006/main">
              <a:ext uri="{FF2B5EF4-FFF2-40B4-BE49-F238E27FC236}">
                <a16:creationId xmlns:a16="http://schemas.microsoft.com/office/drawing/2014/main" id="{A60F2D0B-51BB-40EA-A64B-29E68FD66FB6}"/>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Pentru devize și achiziții, administratorul îl desemnează pe fiecare buget și stabilește plafonul individual.</a:t>
            </a:r>
          </a:p>
        </p:txBody>
      </p:sp>
      <p:sp>
        <p:nvSpPr>
          <p:cNvPr id="8" name="">
            <a:extLst xmlns:a="http://schemas.openxmlformats.org/drawingml/2006/main">
              <a:ext uri="{FF2B5EF4-FFF2-40B4-BE49-F238E27FC236}">
                <a16:creationId xmlns:a16="http://schemas.microsoft.com/office/drawing/2014/main" id="{4E48F942-E02F-4188-B7C9-F0C85A2F8B28}"/>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0B2B45"/>
                </a:solidFill>
                <a:latin typeface="Arial"/>
                <a:ea typeface="Arial"/>
                <a:cs typeface="Arial"/>
              </a:defRPr>
            </a:pPr>
            <a:r>
              <a:rPr sz="1950" b="1">
                <a:solidFill>
                  <a:srgbClr val="0B2B45"/>
                </a:solidFill>
                <a:latin typeface="Arial"/>
                <a:ea typeface="Arial"/>
                <a:cs typeface="Arial"/>
              </a:rPr>
              <a:t>Decizia este independentă de autor și verifică fondurile. Contul CEx cere MFA pe instanța asociației.</a:t>
            </a:r>
          </a:p>
        </p:txBody>
      </p:sp>
    </p:spTree>
    <p:extLst>
      <p:ext uri="{BB962C8B-B14F-4D97-AF65-F5344CB8AC3E}">
        <p14:creationId xmlns:p14="http://schemas.microsoft.com/office/powerpoint/2010/main" val="1845034580"/>
      </p:ext>
    </p:extLst>
  </p:cSld>
</p:sld>
</file>

<file path=ppt/slides/slide4.xml><?xml version="1.0" encoding="utf-8"?>
<p:sld xmlns:p="http://schemas.openxmlformats.org/presentationml/2006/main">
  <p:cSld>
    <p:bg>
      <p:bgPr>
        <a:solidFill xmlns:a="http://schemas.openxmlformats.org/drawingml/2006/main">
          <a:srgbClr val="08756D"/>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02B3BE6-0B73-4CB7-BC32-F0C06E9D262C}"/>
              </a:ext>
            </a:extLst>
          </p:cNvPr>
          <p:cNvSpPr>
            <a:spLocks xmlns:a="http://schemas.openxmlformats.org/drawingml/2006/main" noGrp="1"/>
          </p:cNvSpPr>
          <p:nvPr/>
        </p:nvSpPr>
        <p:spPr>
          <a:xfrm xmlns:a="http://schemas.openxmlformats.org/drawingml/2006/main">
            <a:off x="685800" y="5238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BCEBE5"/>
                </a:solidFill>
                <a:latin typeface="Arial"/>
                <a:ea typeface="Arial"/>
                <a:cs typeface="Arial"/>
              </a:defRPr>
            </a:pPr>
            <a:r>
              <a:rPr sz="2025" b="1">
                <a:solidFill>
                  <a:srgbClr val="BCEBE5"/>
                </a:solidFill>
                <a:latin typeface="Arial"/>
                <a:ea typeface="Arial"/>
                <a:cs typeface="Arial"/>
              </a:rPr>
              <a:t>LOCATAR</a:t>
            </a:r>
          </a:p>
        </p:txBody>
      </p:sp>
      <p:sp>
        <p:nvSpPr>
          <p:cNvPr id="2" name="">
            <a:extLst xmlns:a="http://schemas.openxmlformats.org/drawingml/2006/main">
              <a:ext uri="{FF2B5EF4-FFF2-40B4-BE49-F238E27FC236}">
                <a16:creationId xmlns:a16="http://schemas.microsoft.com/office/drawing/2014/main" id="{23ABA080-1DEA-4F0E-A892-64E891025E2E}"/>
              </a:ext>
            </a:extLst>
          </p:cNvPr>
          <p:cNvSpPr>
            <a:spLocks xmlns:a="http://schemas.openxmlformats.org/drawingml/2006/main" noGrp="1"/>
          </p:cNvSpPr>
          <p:nvPr/>
        </p:nvSpPr>
        <p:spPr>
          <a:xfrm xmlns:a="http://schemas.openxmlformats.org/drawingml/2006/main">
            <a:off x="685800" y="1990725"/>
            <a:ext cx="10572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75" b="1">
                <a:solidFill>
                  <a:srgbClr val="FFFFFF"/>
                </a:solidFill>
                <a:latin typeface="Arial"/>
                <a:ea typeface="Arial"/>
                <a:cs typeface="Arial"/>
              </a:defRPr>
            </a:pPr>
            <a:r>
              <a:rPr sz="4875" b="1">
                <a:solidFill>
                  <a:srgbClr val="FFFFFF"/>
                </a:solidFill>
                <a:latin typeface="Arial"/>
                <a:ea typeface="Arial"/>
                <a:cs typeface="Arial"/>
              </a:rPr>
              <a:t>Fluxul locatarului</a:t>
            </a:r>
          </a:p>
          <a:p xmlns:a="http://schemas.openxmlformats.org/drawingml/2006/main">
            <a:pPr>
              <a:buNone/>
              <a:defRPr sz="4875" b="1">
                <a:solidFill>
                  <a:srgbClr val="FFFFFF"/>
                </a:solidFill>
                <a:latin typeface="Arial"/>
                <a:ea typeface="Arial"/>
                <a:cs typeface="Arial"/>
              </a:defRPr>
            </a:pPr>
            <a:r>
              <a:rPr sz="4875" b="1">
                <a:solidFill>
                  <a:srgbClr val="FFFFFF"/>
                </a:solidFill>
                <a:latin typeface="Arial"/>
                <a:ea typeface="Arial"/>
                <a:cs typeface="Arial"/>
              </a:rPr>
              <a:t>fără autentificare</a:t>
            </a:r>
          </a:p>
        </p:txBody>
      </p:sp>
      <p:sp>
        <p:nvSpPr>
          <p:cNvPr id="3" name="">
            <a:extLst xmlns:a="http://schemas.openxmlformats.org/drawingml/2006/main">
              <a:ext uri="{FF2B5EF4-FFF2-40B4-BE49-F238E27FC236}">
                <a16:creationId xmlns:a16="http://schemas.microsoft.com/office/drawing/2014/main" id="{04AC56F5-7C6C-47B5-86AE-31D88883813F}"/>
              </a:ext>
            </a:extLst>
          </p:cNvPr>
          <p:cNvSpPr>
            <a:spLocks xmlns:a="http://schemas.openxmlformats.org/drawingml/2006/main" noGrp="1"/>
          </p:cNvSpPr>
          <p:nvPr/>
        </p:nvSpPr>
        <p:spPr>
          <a:xfrm xmlns:a="http://schemas.openxmlformats.org/drawingml/2006/main">
            <a:off x="685800" y="4010025"/>
            <a:ext cx="1000125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FFFFFF"/>
                </a:solidFill>
                <a:latin typeface="Arial"/>
                <a:ea typeface="Arial"/>
                <a:cs typeface="Arial"/>
              </a:defRPr>
            </a:pPr>
            <a:r>
              <a:rPr sz="2175" b="0">
                <a:solidFill>
                  <a:srgbClr val="FFFFFF"/>
                </a:solidFill>
                <a:latin typeface="Arial"/>
                <a:ea typeface="Arial"/>
                <a:cs typeface="Arial"/>
              </a:rPr>
              <a:t>Scanare QR, sesizare, urmărire și confirmarea rezultatului</a:t>
            </a:r>
          </a:p>
        </p:txBody>
      </p:sp>
      <p:sp>
        <p:nvSpPr>
          <p:cNvPr id="4" name="">
            <a:extLst xmlns:a="http://schemas.openxmlformats.org/drawingml/2006/main">
              <a:ext uri="{FF2B5EF4-FFF2-40B4-BE49-F238E27FC236}">
                <a16:creationId xmlns:a16="http://schemas.microsoft.com/office/drawing/2014/main" id="{7C7E3707-262C-404D-8DA4-493626335569}"/>
              </a:ext>
            </a:extLst>
          </p:cNvPr>
          <p:cNvSpPr>
            <a:spLocks xmlns:a="http://schemas.openxmlformats.org/drawingml/2006/main" noGrp="1"/>
          </p:cNvSpPr>
          <p:nvPr/>
        </p:nvSpPr>
        <p:spPr>
          <a:xfrm xmlns:a="http://schemas.openxmlformats.org/drawingml/2006/main">
            <a:off x="685800" y="6191250"/>
            <a:ext cx="971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BCEBE5"/>
                </a:solidFill>
                <a:latin typeface="Arial"/>
                <a:ea typeface="Arial"/>
                <a:cs typeface="Arial"/>
              </a:defRPr>
            </a:pPr>
            <a:r>
              <a:rPr sz="1575" b="0">
                <a:solidFill>
                  <a:srgbClr val="BCEBE5"/>
                </a:solidFill>
                <a:latin typeface="Arial"/>
                <a:ea typeface="Arial"/>
                <a:cs typeface="Arial"/>
              </a:rPr>
              <a:t>imoasist.eu</a:t>
            </a:r>
          </a:p>
        </p:txBody>
      </p:sp>
      <p:sp>
        <p:nvSpPr>
          <p:cNvPr id="5" name="">
            <a:extLst xmlns:a="http://schemas.openxmlformats.org/drawingml/2006/main">
              <a:ext uri="{FF2B5EF4-FFF2-40B4-BE49-F238E27FC236}">
                <a16:creationId xmlns:a16="http://schemas.microsoft.com/office/drawing/2014/main" id="{253649A9-0243-4B98-9CCC-E63B97307466}"/>
              </a:ext>
            </a:extLst>
          </p:cNvPr>
          <p:cNvSpPr>
            <a:spLocks xmlns:a="http://schemas.openxmlformats.org/drawingml/2006/main" noGrp="1"/>
          </p:cNvSpPr>
          <p:nvPr/>
        </p:nvSpPr>
        <p:spPr>
          <a:xfrm xmlns:a="http://schemas.openxmlformats.org/drawingml/2006/main">
            <a:off x="11087100" y="6191250"/>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FFFFFF"/>
                </a:solidFill>
                <a:latin typeface="Arial"/>
                <a:ea typeface="Arial"/>
                <a:cs typeface="Arial"/>
              </a:defRPr>
            </a:pPr>
            <a:r>
              <a:rPr sz="1575" b="0">
                <a:solidFill>
                  <a:srgbClr val="FFFFFF"/>
                </a:solidFill>
                <a:latin typeface="Arial"/>
                <a:ea typeface="Arial"/>
                <a:cs typeface="Arial"/>
              </a:rPr>
              <a:t>04</a:t>
            </a:r>
          </a:p>
        </p:txBody>
      </p:sp>
    </p:spTree>
    <p:extLst>
      <p:ext uri="{BB962C8B-B14F-4D97-AF65-F5344CB8AC3E}">
        <p14:creationId xmlns:p14="http://schemas.microsoft.com/office/powerpoint/2010/main" val="748366095"/>
      </p:ext>
    </p:extLst>
  </p:cSld>
</p:sld>
</file>

<file path=ppt/slides/slide5.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D4C179B-5141-4C0E-96FF-1270D6582F06}"/>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8756D"/>
                </a:solidFill>
                <a:latin typeface="Arial"/>
                <a:ea typeface="Arial"/>
                <a:cs typeface="Arial"/>
              </a:defRPr>
            </a:pPr>
            <a:r>
              <a:rPr sz="1500" b="1">
                <a:solidFill>
                  <a:srgbClr val="08756D"/>
                </a:solidFill>
                <a:latin typeface="Arial"/>
                <a:ea typeface="Arial"/>
                <a:cs typeface="Arial"/>
              </a:rPr>
              <a:t>LOCATAR</a:t>
            </a:r>
          </a:p>
        </p:txBody>
      </p:sp>
      <p:sp>
        <p:nvSpPr>
          <p:cNvPr id="2" name="">
            <a:extLst xmlns:a="http://schemas.openxmlformats.org/drawingml/2006/main">
              <a:ext uri="{FF2B5EF4-FFF2-40B4-BE49-F238E27FC236}">
                <a16:creationId xmlns:a16="http://schemas.microsoft.com/office/drawing/2014/main" id="{B96F1408-2897-48B3-9E28-0F6F58BC0BBA}"/>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 Scanarea QR-ului de pe echipament</a:t>
            </a:r>
          </a:p>
        </p:txBody>
      </p:sp>
      <p:sp>
        <p:nvSpPr>
          <p:cNvPr id="3" name="">
            <a:extLst xmlns:a="http://schemas.openxmlformats.org/drawingml/2006/main">
              <a:ext uri="{FF2B5EF4-FFF2-40B4-BE49-F238E27FC236}">
                <a16:creationId xmlns:a16="http://schemas.microsoft.com/office/drawing/2014/main" id="{53827F82-1451-4FF4-9ECF-8115FA4B2D46}"/>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2DA0355D-B8BC-458F-B2F2-077DFB1416F1}"/>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05</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7987e39a8e674f6a"/>
          <a:stretch xmlns:a="http://schemas.openxmlformats.org/drawingml/2006/main"/>
        </p:blipFill>
        <p:spPr>
          <a:xfrm xmlns:a="http://schemas.openxmlformats.org/drawingml/2006/main">
            <a:off x="4463024" y="1657350"/>
            <a:ext cx="7190253"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7DDAF28-E006-40ED-90D8-9F121E791AD4}"/>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Telefonul deschide formularul echipamentului. Nu trebuie instalată o aplicație.</a:t>
            </a:r>
          </a:p>
        </p:txBody>
      </p:sp>
      <p:sp>
        <p:nvSpPr>
          <p:cNvPr id="7" name="">
            <a:extLst xmlns:a="http://schemas.openxmlformats.org/drawingml/2006/main">
              <a:ext uri="{FF2B5EF4-FFF2-40B4-BE49-F238E27FC236}">
                <a16:creationId xmlns:a16="http://schemas.microsoft.com/office/drawing/2014/main" id="{2D4B9F4F-4B98-477B-9777-97F150B32650}"/>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Anunțurile publicate și încă valabile arată situațiile deja cunoscute.</a:t>
            </a:r>
          </a:p>
        </p:txBody>
      </p:sp>
      <p:sp>
        <p:nvSpPr>
          <p:cNvPr id="8" name="">
            <a:extLst xmlns:a="http://schemas.openxmlformats.org/drawingml/2006/main">
              <a:ext uri="{FF2B5EF4-FFF2-40B4-BE49-F238E27FC236}">
                <a16:creationId xmlns:a16="http://schemas.microsoft.com/office/drawing/2014/main" id="{8F2D25EC-7859-4163-925D-FCBFEB2F7B10}"/>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Formularul rămâne disponibil pentru o altă problemă sau informații noi.</a:t>
            </a:r>
          </a:p>
        </p:txBody>
      </p:sp>
      <p:sp>
        <p:nvSpPr>
          <p:cNvPr id="9" name="">
            <a:extLst xmlns:a="http://schemas.openxmlformats.org/drawingml/2006/main">
              <a:ext uri="{FF2B5EF4-FFF2-40B4-BE49-F238E27FC236}">
                <a16:creationId xmlns:a16="http://schemas.microsoft.com/office/drawing/2014/main" id="{925635CB-EE8C-4677-81DE-DF2325E4DD9D}"/>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08756D"/>
                </a:solidFill>
                <a:latin typeface="Arial"/>
                <a:ea typeface="Arial"/>
                <a:cs typeface="Arial"/>
              </a:defRPr>
            </a:pPr>
            <a:r>
              <a:rPr sz="1875" b="1">
                <a:solidFill>
                  <a:srgbClr val="08756D"/>
                </a:solidFill>
                <a:latin typeface="Arial"/>
                <a:ea typeface="Arial"/>
                <a:cs typeface="Arial"/>
              </a:rPr>
              <a:t>Locatarul știe dacă echipa cunoaște deja incidentul.</a:t>
            </a:r>
          </a:p>
        </p:txBody>
      </p:sp>
    </p:spTree>
    <p:extLst>
      <p:ext uri="{BB962C8B-B14F-4D97-AF65-F5344CB8AC3E}">
        <p14:creationId xmlns:p14="http://schemas.microsoft.com/office/powerpoint/2010/main" val="465636789"/>
      </p:ext>
    </p:extLst>
  </p:cSld>
</p:sld>
</file>

<file path=ppt/slides/slide6.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A7D0D0C-9E16-49D3-AEBA-352DFB0DFF63}"/>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8756D"/>
                </a:solidFill>
                <a:latin typeface="Arial"/>
                <a:ea typeface="Arial"/>
                <a:cs typeface="Arial"/>
              </a:defRPr>
            </a:pPr>
            <a:r>
              <a:rPr sz="1500" b="1">
                <a:solidFill>
                  <a:srgbClr val="08756D"/>
                </a:solidFill>
                <a:latin typeface="Arial"/>
                <a:ea typeface="Arial"/>
                <a:cs typeface="Arial"/>
              </a:rPr>
              <a:t>LOCATAR</a:t>
            </a:r>
          </a:p>
        </p:txBody>
      </p:sp>
      <p:sp>
        <p:nvSpPr>
          <p:cNvPr id="2" name="">
            <a:extLst xmlns:a="http://schemas.openxmlformats.org/drawingml/2006/main">
              <a:ext uri="{FF2B5EF4-FFF2-40B4-BE49-F238E27FC236}">
                <a16:creationId xmlns:a16="http://schemas.microsoft.com/office/drawing/2014/main" id="{D1C96A71-0B22-4A67-BBA4-D0D403D77E2A}"/>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2. Descrierea problemei</a:t>
            </a:r>
          </a:p>
        </p:txBody>
      </p:sp>
      <p:sp>
        <p:nvSpPr>
          <p:cNvPr id="3" name="">
            <a:extLst xmlns:a="http://schemas.openxmlformats.org/drawingml/2006/main">
              <a:ext uri="{FF2B5EF4-FFF2-40B4-BE49-F238E27FC236}">
                <a16:creationId xmlns:a16="http://schemas.microsoft.com/office/drawing/2014/main" id="{34CAC880-D908-4A27-B723-05D3CB2B7644}"/>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20E4E360-1FDB-4D31-8D8C-D00BF912F6CF}"/>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06</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8c08534175d490a"/>
          <a:stretch xmlns:a="http://schemas.openxmlformats.org/drawingml/2006/main"/>
        </p:blipFill>
        <p:spPr>
          <a:xfrm xmlns:a="http://schemas.openxmlformats.org/drawingml/2006/main">
            <a:off x="4463024" y="1657350"/>
            <a:ext cx="7190253"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131AB16-9893-4FA4-B72E-55C5CC594D2F}"/>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Locatarul alege categoria și descrie simptomele observate.</a:t>
            </a:r>
          </a:p>
        </p:txBody>
      </p:sp>
      <p:sp>
        <p:nvSpPr>
          <p:cNvPr id="7" name="">
            <a:extLst xmlns:a="http://schemas.openxmlformats.org/drawingml/2006/main">
              <a:ext uri="{FF2B5EF4-FFF2-40B4-BE49-F238E27FC236}">
                <a16:creationId xmlns:a16="http://schemas.microsoft.com/office/drawing/2014/main" id="{949D426A-6E43-42E1-902D-F3AC519696F8}"/>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Completează cel puțin un contact. Poate adăuga o fotografie.</a:t>
            </a:r>
          </a:p>
        </p:txBody>
      </p:sp>
      <p:sp>
        <p:nvSpPr>
          <p:cNvPr id="8" name="">
            <a:extLst xmlns:a="http://schemas.openxmlformats.org/drawingml/2006/main">
              <a:ext uri="{FF2B5EF4-FFF2-40B4-BE49-F238E27FC236}">
                <a16:creationId xmlns:a16="http://schemas.microsoft.com/office/drawing/2014/main" id="{AED06A41-AA6E-4EA4-8B4B-C59AD67A76E5}"/>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Emailul și abonarea la actualizări prin email sunt opționale.</a:t>
            </a:r>
          </a:p>
        </p:txBody>
      </p:sp>
      <p:sp>
        <p:nvSpPr>
          <p:cNvPr id="9" name="">
            <a:extLst xmlns:a="http://schemas.openxmlformats.org/drawingml/2006/main">
              <a:ext uri="{FF2B5EF4-FFF2-40B4-BE49-F238E27FC236}">
                <a16:creationId xmlns:a16="http://schemas.microsoft.com/office/drawing/2014/main" id="{0C080822-96B7-4727-A68F-B0AE625BA17D}"/>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08756D"/>
                </a:solidFill>
                <a:latin typeface="Arial"/>
                <a:ea typeface="Arial"/>
                <a:cs typeface="Arial"/>
              </a:defRPr>
            </a:pPr>
            <a:r>
              <a:rPr sz="1875" b="1">
                <a:solidFill>
                  <a:srgbClr val="08756D"/>
                </a:solidFill>
                <a:latin typeface="Arial"/>
                <a:ea typeface="Arial"/>
                <a:cs typeface="Arial"/>
              </a:rPr>
              <a:t>Sesizarea păstrează legătura cu echipamentul corect.</a:t>
            </a:r>
          </a:p>
        </p:txBody>
      </p:sp>
    </p:spTree>
    <p:extLst>
      <p:ext uri="{BB962C8B-B14F-4D97-AF65-F5344CB8AC3E}">
        <p14:creationId xmlns:p14="http://schemas.microsoft.com/office/powerpoint/2010/main" val="2091681686"/>
      </p:ext>
    </p:extLst>
  </p:cSld>
</p:sld>
</file>

<file path=ppt/slides/slide7.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33A6789-3334-4B83-A042-5414C934D827}"/>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8756D"/>
                </a:solidFill>
                <a:latin typeface="Arial"/>
                <a:ea typeface="Arial"/>
                <a:cs typeface="Arial"/>
              </a:defRPr>
            </a:pPr>
            <a:r>
              <a:rPr sz="1500" b="1">
                <a:solidFill>
                  <a:srgbClr val="08756D"/>
                </a:solidFill>
                <a:latin typeface="Arial"/>
                <a:ea typeface="Arial"/>
                <a:cs typeface="Arial"/>
              </a:rPr>
              <a:t>LOCATAR</a:t>
            </a:r>
          </a:p>
        </p:txBody>
      </p:sp>
      <p:sp>
        <p:nvSpPr>
          <p:cNvPr id="2" name="">
            <a:extLst xmlns:a="http://schemas.openxmlformats.org/drawingml/2006/main">
              <a:ext uri="{FF2B5EF4-FFF2-40B4-BE49-F238E27FC236}">
                <a16:creationId xmlns:a16="http://schemas.microsoft.com/office/drawing/2014/main" id="{EC0DF809-4170-48D1-9ECB-C92DC1F455C0}"/>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3. Confirmarea și codul secret</a:t>
            </a:r>
          </a:p>
        </p:txBody>
      </p:sp>
      <p:sp>
        <p:nvSpPr>
          <p:cNvPr id="3" name="">
            <a:extLst xmlns:a="http://schemas.openxmlformats.org/drawingml/2006/main">
              <a:ext uri="{FF2B5EF4-FFF2-40B4-BE49-F238E27FC236}">
                <a16:creationId xmlns:a16="http://schemas.microsoft.com/office/drawing/2014/main" id="{35CC32EE-ED23-4975-AD80-0FD4AFF6A1A5}"/>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2122B138-AA19-43CE-98E4-DB6577695B20}"/>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07</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5432185f20a460a"/>
          <a:stretch xmlns:a="http://schemas.openxmlformats.org/drawingml/2006/main"/>
        </p:blipFill>
        <p:spPr>
          <a:xfrm xmlns:a="http://schemas.openxmlformats.org/drawingml/2006/main">
            <a:off x="4461510" y="1657350"/>
            <a:ext cx="7193280"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BC882AA-A0A9-49C3-9DA9-15A0F51D2AF0}"/>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După trimitere apar numărul sesizării și codul secret.</a:t>
            </a:r>
          </a:p>
        </p:txBody>
      </p:sp>
      <p:sp>
        <p:nvSpPr>
          <p:cNvPr id="7" name="">
            <a:extLst xmlns:a="http://schemas.openxmlformats.org/drawingml/2006/main">
              <a:ext uri="{FF2B5EF4-FFF2-40B4-BE49-F238E27FC236}">
                <a16:creationId xmlns:a16="http://schemas.microsoft.com/office/drawing/2014/main" id="{24B56726-9790-4128-A57F-C76F3A0025DB}"/>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Butonul „Deschide sesizarea” conduce la linkul individual de urmărire.</a:t>
            </a:r>
          </a:p>
        </p:txBody>
      </p:sp>
      <p:sp>
        <p:nvSpPr>
          <p:cNvPr id="8" name="">
            <a:extLst xmlns:a="http://schemas.openxmlformats.org/drawingml/2006/main">
              <a:ext uri="{FF2B5EF4-FFF2-40B4-BE49-F238E27FC236}">
                <a16:creationId xmlns:a16="http://schemas.microsoft.com/office/drawing/2014/main" id="{3AF14FA8-7AB0-4346-8F63-2DA9E8D0152B}"/>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Locatarul salvează linkul sau codul. Numărul simplu nu oferă acces.</a:t>
            </a:r>
          </a:p>
        </p:txBody>
      </p:sp>
      <p:sp>
        <p:nvSpPr>
          <p:cNvPr id="9" name="">
            <a:extLst xmlns:a="http://schemas.openxmlformats.org/drawingml/2006/main">
              <a:ext uri="{FF2B5EF4-FFF2-40B4-BE49-F238E27FC236}">
                <a16:creationId xmlns:a16="http://schemas.microsoft.com/office/drawing/2014/main" id="{720D46B4-7EEC-4C67-B7B0-B11F6903AE80}"/>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08756D"/>
                </a:solidFill>
                <a:latin typeface="Arial"/>
                <a:ea typeface="Arial"/>
                <a:cs typeface="Arial"/>
              </a:defRPr>
            </a:pPr>
            <a:r>
              <a:rPr sz="1875" b="1">
                <a:solidFill>
                  <a:srgbClr val="08756D"/>
                </a:solidFill>
                <a:latin typeface="Arial"/>
                <a:ea typeface="Arial"/>
                <a:cs typeface="Arial"/>
              </a:rPr>
              <a:t>Urmărire ulterioară fără crearea unui cont.</a:t>
            </a:r>
          </a:p>
        </p:txBody>
      </p:sp>
    </p:spTree>
    <p:extLst>
      <p:ext uri="{BB962C8B-B14F-4D97-AF65-F5344CB8AC3E}">
        <p14:creationId xmlns:p14="http://schemas.microsoft.com/office/powerpoint/2010/main" val="15413455"/>
      </p:ext>
    </p:extLst>
  </p:cSld>
</p:sld>
</file>

<file path=ppt/slides/slide8.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3E6F646-C21C-4E3B-A1E7-F44897CEEA84}"/>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8756D"/>
                </a:solidFill>
                <a:latin typeface="Arial"/>
                <a:ea typeface="Arial"/>
                <a:cs typeface="Arial"/>
              </a:defRPr>
            </a:pPr>
            <a:r>
              <a:rPr sz="1500" b="1">
                <a:solidFill>
                  <a:srgbClr val="08756D"/>
                </a:solidFill>
                <a:latin typeface="Arial"/>
                <a:ea typeface="Arial"/>
                <a:cs typeface="Arial"/>
              </a:rPr>
              <a:t>LOCATAR</a:t>
            </a:r>
          </a:p>
        </p:txBody>
      </p:sp>
      <p:sp>
        <p:nvSpPr>
          <p:cNvPr id="2" name="">
            <a:extLst xmlns:a="http://schemas.openxmlformats.org/drawingml/2006/main">
              <a:ext uri="{FF2B5EF4-FFF2-40B4-BE49-F238E27FC236}">
                <a16:creationId xmlns:a16="http://schemas.microsoft.com/office/drawing/2014/main" id="{6B01B4B1-5D2B-42DB-BBE5-2B2461977E67}"/>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4. Urmărirea stării</a:t>
            </a:r>
          </a:p>
        </p:txBody>
      </p:sp>
      <p:sp>
        <p:nvSpPr>
          <p:cNvPr id="3" name="">
            <a:extLst xmlns:a="http://schemas.openxmlformats.org/drawingml/2006/main">
              <a:ext uri="{FF2B5EF4-FFF2-40B4-BE49-F238E27FC236}">
                <a16:creationId xmlns:a16="http://schemas.microsoft.com/office/drawing/2014/main" id="{F950CAD1-0FC8-4120-AB8A-7515E7CACBE1}"/>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E5514B65-5F10-4C21-B62E-4D1D2581D59C}"/>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08</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116842960c3442b"/>
          <a:stretch xmlns:a="http://schemas.openxmlformats.org/drawingml/2006/main"/>
        </p:blipFill>
        <p:spPr>
          <a:xfrm xmlns:a="http://schemas.openxmlformats.org/drawingml/2006/main">
            <a:off x="4463024" y="1657350"/>
            <a:ext cx="7190253"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A4C7921-38D4-43B2-8740-558BE6FAE14F}"/>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Linkul afișează problema raportată și starea curentă.</a:t>
            </a:r>
          </a:p>
        </p:txBody>
      </p:sp>
      <p:sp>
        <p:nvSpPr>
          <p:cNvPr id="7" name="">
            <a:extLst xmlns:a="http://schemas.openxmlformats.org/drawingml/2006/main">
              <a:ext uri="{FF2B5EF4-FFF2-40B4-BE49-F238E27FC236}">
                <a16:creationId xmlns:a16="http://schemas.microsoft.com/office/drawing/2014/main" id="{D4A481AA-C80C-48CF-8CDD-E8A8F4D8BD72}"/>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Același link se păstrează până la intervenție și închidere.</a:t>
            </a:r>
          </a:p>
        </p:txBody>
      </p:sp>
      <p:sp>
        <p:nvSpPr>
          <p:cNvPr id="8" name="">
            <a:extLst xmlns:a="http://schemas.openxmlformats.org/drawingml/2006/main">
              <a:ext uri="{FF2B5EF4-FFF2-40B4-BE49-F238E27FC236}">
                <a16:creationId xmlns:a16="http://schemas.microsoft.com/office/drawing/2014/main" id="{60B6C388-1F4C-4462-BB24-6626EEE6692C}"/>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Locatarul poate trimite clarificări și fotografii până la închiderea sesizării.</a:t>
            </a:r>
          </a:p>
        </p:txBody>
      </p:sp>
      <p:sp>
        <p:nvSpPr>
          <p:cNvPr id="9" name="">
            <a:extLst xmlns:a="http://schemas.openxmlformats.org/drawingml/2006/main">
              <a:ext uri="{FF2B5EF4-FFF2-40B4-BE49-F238E27FC236}">
                <a16:creationId xmlns:a16="http://schemas.microsoft.com/office/drawing/2014/main" id="{F44499EB-F6F1-481C-88F9-12021605C78A}"/>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08756D"/>
                </a:solidFill>
                <a:latin typeface="Arial"/>
                <a:ea typeface="Arial"/>
                <a:cs typeface="Arial"/>
              </a:defRPr>
            </a:pPr>
            <a:r>
              <a:rPr sz="1875" b="1">
                <a:solidFill>
                  <a:srgbClr val="08756D"/>
                </a:solidFill>
                <a:latin typeface="Arial"/>
                <a:ea typeface="Arial"/>
                <a:cs typeface="Arial"/>
              </a:rPr>
              <a:t>Nu mai este necesar un telefon doar pentru a întreba starea.</a:t>
            </a:r>
          </a:p>
        </p:txBody>
      </p:sp>
    </p:spTree>
    <p:extLst>
      <p:ext uri="{BB962C8B-B14F-4D97-AF65-F5344CB8AC3E}">
        <p14:creationId xmlns:p14="http://schemas.microsoft.com/office/powerpoint/2010/main" val="1080934519"/>
      </p:ext>
    </p:extLst>
  </p:cSld>
</p:sld>
</file>

<file path=ppt/slides/slide9.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7D43007-0A88-40A0-8DA8-A1E370C7CC1C}"/>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8756D"/>
                </a:solidFill>
                <a:latin typeface="Arial"/>
                <a:ea typeface="Arial"/>
                <a:cs typeface="Arial"/>
              </a:defRPr>
            </a:pPr>
            <a:r>
              <a:rPr sz="1500" b="1">
                <a:solidFill>
                  <a:srgbClr val="08756D"/>
                </a:solidFill>
                <a:latin typeface="Arial"/>
                <a:ea typeface="Arial"/>
                <a:cs typeface="Arial"/>
              </a:rPr>
              <a:t>LOCATAR</a:t>
            </a:r>
          </a:p>
        </p:txBody>
      </p:sp>
      <p:sp>
        <p:nvSpPr>
          <p:cNvPr id="2" name="">
            <a:extLst xmlns:a="http://schemas.openxmlformats.org/drawingml/2006/main">
              <a:ext uri="{FF2B5EF4-FFF2-40B4-BE49-F238E27FC236}">
                <a16:creationId xmlns:a16="http://schemas.microsoft.com/office/drawing/2014/main" id="{362549F4-3266-4B83-A9AC-1707F1B6EAAE}"/>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5. Actualizări despre problema comună</a:t>
            </a:r>
          </a:p>
        </p:txBody>
      </p:sp>
      <p:sp>
        <p:nvSpPr>
          <p:cNvPr id="3" name="">
            <a:extLst xmlns:a="http://schemas.openxmlformats.org/drawingml/2006/main">
              <a:ext uri="{FF2B5EF4-FFF2-40B4-BE49-F238E27FC236}">
                <a16:creationId xmlns:a16="http://schemas.microsoft.com/office/drawing/2014/main" id="{9EF75AF6-8BBF-43FF-A4B9-BECEFA37F2DB}"/>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56422B7A-1353-4DBF-A1D8-28FF7E5E06E4}"/>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09</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520b3d33e624897"/>
          <a:stretch xmlns:a="http://schemas.openxmlformats.org/drawingml/2006/main"/>
        </p:blipFill>
        <p:spPr>
          <a:xfrm xmlns:a="http://schemas.openxmlformats.org/drawingml/2006/main">
            <a:off x="4463024" y="1657350"/>
            <a:ext cx="7190253"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EF21812-47BB-43BD-9B89-189AEB1EBE58}"/>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Managerul poate lega sesizări diferite la aceeași intervenție.</a:t>
            </a:r>
          </a:p>
        </p:txBody>
      </p:sp>
      <p:sp>
        <p:nvSpPr>
          <p:cNvPr id="7" name="">
            <a:extLst xmlns:a="http://schemas.openxmlformats.org/drawingml/2006/main">
              <a:ext uri="{FF2B5EF4-FFF2-40B4-BE49-F238E27FC236}">
                <a16:creationId xmlns:a16="http://schemas.microsoft.com/office/drawing/2014/main" id="{0AA66BC8-0F97-41B4-BCE4-444D25B18FA3}"/>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Actualizările comune publicate explicit apar pe fiecare link individual.</a:t>
            </a:r>
          </a:p>
        </p:txBody>
      </p:sp>
      <p:sp>
        <p:nvSpPr>
          <p:cNvPr id="8" name="">
            <a:extLst xmlns:a="http://schemas.openxmlformats.org/drawingml/2006/main">
              <a:ext uri="{FF2B5EF4-FFF2-40B4-BE49-F238E27FC236}">
                <a16:creationId xmlns:a16="http://schemas.microsoft.com/office/drawing/2014/main" id="{2564B712-4440-4FD8-88C0-C53E64D9BF59}"/>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Mesajele, contactele și fotografiile altor locatari nu se afișează.</a:t>
            </a:r>
          </a:p>
        </p:txBody>
      </p:sp>
      <p:sp>
        <p:nvSpPr>
          <p:cNvPr id="9" name="">
            <a:extLst xmlns:a="http://schemas.openxmlformats.org/drawingml/2006/main">
              <a:ext uri="{FF2B5EF4-FFF2-40B4-BE49-F238E27FC236}">
                <a16:creationId xmlns:a16="http://schemas.microsoft.com/office/drawing/2014/main" id="{17A49613-A537-4DA4-B460-24270B4AC87D}"/>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08756D"/>
                </a:solidFill>
                <a:latin typeface="Arial"/>
                <a:ea typeface="Arial"/>
                <a:cs typeface="Arial"/>
              </a:defRPr>
            </a:pPr>
            <a:r>
              <a:rPr sz="1875" b="1">
                <a:solidFill>
                  <a:srgbClr val="08756D"/>
                </a:solidFill>
                <a:latin typeface="Arial"/>
                <a:ea typeface="Arial"/>
                <a:cs typeface="Arial"/>
              </a:rPr>
              <a:t>O intervenție comună, cu acces individual pentru fiecare locatar.</a:t>
            </a:r>
          </a:p>
        </p:txBody>
      </p:sp>
    </p:spTree>
    <p:extLst>
      <p:ext uri="{BB962C8B-B14F-4D97-AF65-F5344CB8AC3E}">
        <p14:creationId xmlns:p14="http://schemas.microsoft.com/office/powerpoint/2010/main" val="309047717"/>
      </p:ext>
    </p:extLst>
  </p:cSld>
</p:sld>
</file>

<file path=ppt/slides/slide10.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DD965C2-E676-44EC-B7E8-BBF42FA7E933}"/>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8756D"/>
                </a:solidFill>
                <a:latin typeface="Arial"/>
                <a:ea typeface="Arial"/>
                <a:cs typeface="Arial"/>
              </a:defRPr>
            </a:pPr>
            <a:r>
              <a:rPr sz="1500" b="1">
                <a:solidFill>
                  <a:srgbClr val="08756D"/>
                </a:solidFill>
                <a:latin typeface="Arial"/>
                <a:ea typeface="Arial"/>
                <a:cs typeface="Arial"/>
              </a:rPr>
              <a:t>LOCATAR</a:t>
            </a:r>
          </a:p>
        </p:txBody>
      </p:sp>
      <p:sp>
        <p:nvSpPr>
          <p:cNvPr id="2" name="">
            <a:extLst xmlns:a="http://schemas.openxmlformats.org/drawingml/2006/main">
              <a:ext uri="{FF2B5EF4-FFF2-40B4-BE49-F238E27FC236}">
                <a16:creationId xmlns:a16="http://schemas.microsoft.com/office/drawing/2014/main" id="{D9032C82-E6D4-457E-B83B-30E89C1D0DAF}"/>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6. Rezolvare și feedback</a:t>
            </a:r>
          </a:p>
        </p:txBody>
      </p:sp>
      <p:sp>
        <p:nvSpPr>
          <p:cNvPr id="3" name="">
            <a:extLst xmlns:a="http://schemas.openxmlformats.org/drawingml/2006/main">
              <a:ext uri="{FF2B5EF4-FFF2-40B4-BE49-F238E27FC236}">
                <a16:creationId xmlns:a16="http://schemas.microsoft.com/office/drawing/2014/main" id="{D2662744-DE5D-4B84-AC71-114B6AC9F445}"/>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8BF41632-F334-4318-81B4-6B7515088B12}"/>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10</a:t>
            </a:r>
          </a:p>
        </p:txBody>
      </p:sp>
      <p:sp>
        <p:nvSpPr>
          <p:cNvPr id="5" name="">
            <a:extLst xmlns:a="http://schemas.openxmlformats.org/drawingml/2006/main">
              <a:ext uri="{FF2B5EF4-FFF2-40B4-BE49-F238E27FC236}">
                <a16:creationId xmlns:a16="http://schemas.microsoft.com/office/drawing/2014/main" id="{68ABC788-84AF-46F5-95C3-60CF1D64B5D0}"/>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După execuție, starea poate indica „Rezolvată — în verificare”. Finalizarea tehnică nu este închiderea finală.</a:t>
            </a:r>
          </a:p>
        </p:txBody>
      </p:sp>
      <p:sp>
        <p:nvSpPr>
          <p:cNvPr id="6" name="">
            <a:extLst xmlns:a="http://schemas.openxmlformats.org/drawingml/2006/main">
              <a:ext uri="{FF2B5EF4-FFF2-40B4-BE49-F238E27FC236}">
                <a16:creationId xmlns:a16="http://schemas.microsoft.com/office/drawing/2014/main" id="{2CAB7B28-54EA-4975-BCE7-8F0A5B820EE0}"/>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Prin același link, locatarul poate confirma rezultatul și oferi feedback după remediere.</a:t>
            </a:r>
          </a:p>
        </p:txBody>
      </p:sp>
      <p:sp>
        <p:nvSpPr>
          <p:cNvPr id="7" name="">
            <a:extLst xmlns:a="http://schemas.openxmlformats.org/drawingml/2006/main">
              <a:ext uri="{FF2B5EF4-FFF2-40B4-BE49-F238E27FC236}">
                <a16:creationId xmlns:a16="http://schemas.microsoft.com/office/drawing/2014/main" id="{6EE45932-F184-498B-B417-1041022F5E87}"/>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După închidere, conversația devine read-only. Redeschiderea controlată permite continuarea remedierii.</a:t>
            </a:r>
          </a:p>
        </p:txBody>
      </p:sp>
      <p:sp>
        <p:nvSpPr>
          <p:cNvPr id="8" name="">
            <a:extLst xmlns:a="http://schemas.openxmlformats.org/drawingml/2006/main">
              <a:ext uri="{FF2B5EF4-FFF2-40B4-BE49-F238E27FC236}">
                <a16:creationId xmlns:a16="http://schemas.microsoft.com/office/drawing/2014/main" id="{1EDC6F52-4304-42A5-A634-C818E5245AF3}"/>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08756D"/>
                </a:solidFill>
                <a:latin typeface="Arial"/>
                <a:ea typeface="Arial"/>
                <a:cs typeface="Arial"/>
              </a:defRPr>
            </a:pPr>
            <a:r>
              <a:rPr sz="1950" b="1">
                <a:solidFill>
                  <a:srgbClr val="08756D"/>
                </a:solidFill>
                <a:latin typeface="Arial"/>
                <a:ea typeface="Arial"/>
                <a:cs typeface="Arial"/>
              </a:rPr>
              <a:t>Feedbackul locatarului nu înlocuiește recepția formală a asociației.</a:t>
            </a:r>
          </a:p>
        </p:txBody>
      </p:sp>
    </p:spTree>
    <p:extLst>
      <p:ext uri="{BB962C8B-B14F-4D97-AF65-F5344CB8AC3E}">
        <p14:creationId xmlns:p14="http://schemas.microsoft.com/office/powerpoint/2010/main" val="1124126753"/>
      </p:ext>
    </p:extLst>
  </p:cSld>
</p:sld>
</file>

<file path=ppt/slides/slide11.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DD81A1B-8660-4843-80B3-2F2CDB7AB3C7}"/>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8756D"/>
                </a:solidFill>
                <a:latin typeface="Arial"/>
                <a:ea typeface="Arial"/>
                <a:cs typeface="Arial"/>
              </a:defRPr>
            </a:pPr>
            <a:r>
              <a:rPr sz="1500" b="1">
                <a:solidFill>
                  <a:srgbClr val="08756D"/>
                </a:solidFill>
                <a:latin typeface="Arial"/>
                <a:ea typeface="Arial"/>
                <a:cs typeface="Arial"/>
              </a:rPr>
              <a:t>LOCATAR</a:t>
            </a:r>
          </a:p>
        </p:txBody>
      </p:sp>
      <p:sp>
        <p:nvSpPr>
          <p:cNvPr id="2" name="">
            <a:extLst xmlns:a="http://schemas.openxmlformats.org/drawingml/2006/main">
              <a:ext uri="{FF2B5EF4-FFF2-40B4-BE49-F238E27FC236}">
                <a16:creationId xmlns:a16="http://schemas.microsoft.com/office/drawing/2014/main" id="{FD81745C-B9CE-4EB4-A91A-68AB514BC9AB}"/>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Ce rămâne privat</a:t>
            </a:r>
          </a:p>
        </p:txBody>
      </p:sp>
      <p:sp>
        <p:nvSpPr>
          <p:cNvPr id="3" name="">
            <a:extLst xmlns:a="http://schemas.openxmlformats.org/drawingml/2006/main">
              <a:ext uri="{FF2B5EF4-FFF2-40B4-BE49-F238E27FC236}">
                <a16:creationId xmlns:a16="http://schemas.microsoft.com/office/drawing/2014/main" id="{A29AAFA5-AFE0-4562-8C1B-CF319B0ED65C}"/>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9620E3A5-3EE3-4D5B-A1D6-CFC0AA52D5BE}"/>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11</a:t>
            </a:r>
          </a:p>
        </p:txBody>
      </p:sp>
      <p:sp>
        <p:nvSpPr>
          <p:cNvPr id="5" name="">
            <a:extLst xmlns:a="http://schemas.openxmlformats.org/drawingml/2006/main">
              <a:ext uri="{FF2B5EF4-FFF2-40B4-BE49-F238E27FC236}">
                <a16:creationId xmlns:a16="http://schemas.microsoft.com/office/drawing/2014/main" id="{08F72B52-FE51-4CB4-A54E-DC55ED26FEEA}"/>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Comentariile personalului sunt interne implicit. Numai publicarea explicită le face vizibile locatarului.</a:t>
            </a:r>
          </a:p>
        </p:txBody>
      </p:sp>
      <p:sp>
        <p:nvSpPr>
          <p:cNvPr id="6" name="">
            <a:extLst xmlns:a="http://schemas.openxmlformats.org/drawingml/2006/main">
              <a:ext uri="{FF2B5EF4-FFF2-40B4-BE49-F238E27FC236}">
                <a16:creationId xmlns:a16="http://schemas.microsoft.com/office/drawing/2014/main" id="{7DF95098-EDE5-4C76-81E3-363CD646EF64}"/>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Linkul secret oferă acces la o singură sesizare. Nu este un cont pentru întregul portal.</a:t>
            </a:r>
          </a:p>
        </p:txBody>
      </p:sp>
      <p:sp>
        <p:nvSpPr>
          <p:cNvPr id="7" name="">
            <a:extLst xmlns:a="http://schemas.openxmlformats.org/drawingml/2006/main">
              <a:ext uri="{FF2B5EF4-FFF2-40B4-BE49-F238E27FC236}">
                <a16:creationId xmlns:a16="http://schemas.microsoft.com/office/drawing/2014/main" id="{83E5192E-730E-488A-9E04-165733D725A3}"/>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Un mesaj comun public nu publică automat documentele de garanție, ofertele sau datele altor solicitanți.</a:t>
            </a:r>
          </a:p>
        </p:txBody>
      </p:sp>
      <p:sp>
        <p:nvSpPr>
          <p:cNvPr id="8" name="">
            <a:extLst xmlns:a="http://schemas.openxmlformats.org/drawingml/2006/main">
              <a:ext uri="{FF2B5EF4-FFF2-40B4-BE49-F238E27FC236}">
                <a16:creationId xmlns:a16="http://schemas.microsoft.com/office/drawing/2014/main" id="{DAAD2080-7031-47F3-B7C6-ED2B6D8F5881}"/>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08756D"/>
                </a:solidFill>
                <a:latin typeface="Arial"/>
                <a:ea typeface="Arial"/>
                <a:cs typeface="Arial"/>
              </a:defRPr>
            </a:pPr>
            <a:r>
              <a:rPr sz="1950" b="1">
                <a:solidFill>
                  <a:srgbClr val="08756D"/>
                </a:solidFill>
                <a:latin typeface="Arial"/>
                <a:ea typeface="Arial"/>
                <a:cs typeface="Arial"/>
              </a:rPr>
              <a:t>Locatarul primește informația utilă, fără acces la dosarul intern.</a:t>
            </a:r>
          </a:p>
        </p:txBody>
      </p:sp>
    </p:spTree>
    <p:extLst>
      <p:ext uri="{BB962C8B-B14F-4D97-AF65-F5344CB8AC3E}">
        <p14:creationId xmlns:p14="http://schemas.microsoft.com/office/powerpoint/2010/main" val="1218327091"/>
      </p:ext>
    </p:extLst>
  </p:cSld>
</p:sld>
</file>

<file path=ppt/slides/slide12.xml><?xml version="1.0" encoding="utf-8"?>
<p:sld xmlns:p="http://schemas.openxmlformats.org/presentationml/2006/main">
  <p:cSld>
    <p:bg>
      <p:bgPr>
        <a:solidFill xmlns:a="http://schemas.openxmlformats.org/drawingml/2006/main">
          <a:srgbClr val="245C97"/>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8588401-C7D2-4C9E-A3CF-28D14C93B117}"/>
              </a:ext>
            </a:extLst>
          </p:cNvPr>
          <p:cNvSpPr>
            <a:spLocks xmlns:a="http://schemas.openxmlformats.org/drawingml/2006/main" noGrp="1"/>
          </p:cNvSpPr>
          <p:nvPr/>
        </p:nvSpPr>
        <p:spPr>
          <a:xfrm xmlns:a="http://schemas.openxmlformats.org/drawingml/2006/main">
            <a:off x="685800" y="5238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BCEBE5"/>
                </a:solidFill>
                <a:latin typeface="Arial"/>
                <a:ea typeface="Arial"/>
                <a:cs typeface="Arial"/>
              </a:defRPr>
            </a:pPr>
            <a:r>
              <a:rPr sz="2025" b="1">
                <a:solidFill>
                  <a:srgbClr val="BCEBE5"/>
                </a:solidFill>
                <a:latin typeface="Arial"/>
                <a:ea typeface="Arial"/>
                <a:cs typeface="Arial"/>
              </a:rPr>
              <a:t>TEHNICIAN</a:t>
            </a:r>
          </a:p>
        </p:txBody>
      </p:sp>
      <p:sp>
        <p:nvSpPr>
          <p:cNvPr id="2" name="">
            <a:extLst xmlns:a="http://schemas.openxmlformats.org/drawingml/2006/main">
              <a:ext uri="{FF2B5EF4-FFF2-40B4-BE49-F238E27FC236}">
                <a16:creationId xmlns:a16="http://schemas.microsoft.com/office/drawing/2014/main" id="{0D3E4C20-248B-4F11-9F59-3482C3633CE3}"/>
              </a:ext>
            </a:extLst>
          </p:cNvPr>
          <p:cNvSpPr>
            <a:spLocks xmlns:a="http://schemas.openxmlformats.org/drawingml/2006/main" noGrp="1"/>
          </p:cNvSpPr>
          <p:nvPr/>
        </p:nvSpPr>
        <p:spPr>
          <a:xfrm xmlns:a="http://schemas.openxmlformats.org/drawingml/2006/main">
            <a:off x="685800" y="1990725"/>
            <a:ext cx="10572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75" b="1">
                <a:solidFill>
                  <a:srgbClr val="FFFFFF"/>
                </a:solidFill>
                <a:latin typeface="Arial"/>
                <a:ea typeface="Arial"/>
                <a:cs typeface="Arial"/>
              </a:defRPr>
            </a:pPr>
            <a:r>
              <a:rPr sz="4875" b="1">
                <a:solidFill>
                  <a:srgbClr val="FFFFFF"/>
                </a:solidFill>
                <a:latin typeface="Arial"/>
                <a:ea typeface="Arial"/>
                <a:cs typeface="Arial"/>
              </a:rPr>
              <a:t>Fluxul tehnicianului</a:t>
            </a:r>
          </a:p>
        </p:txBody>
      </p:sp>
      <p:sp>
        <p:nvSpPr>
          <p:cNvPr id="3" name="">
            <a:extLst xmlns:a="http://schemas.openxmlformats.org/drawingml/2006/main">
              <a:ext uri="{FF2B5EF4-FFF2-40B4-BE49-F238E27FC236}">
                <a16:creationId xmlns:a16="http://schemas.microsoft.com/office/drawing/2014/main" id="{28EDD1B7-E656-4715-8D94-CBBE865B88F1}"/>
              </a:ext>
            </a:extLst>
          </p:cNvPr>
          <p:cNvSpPr>
            <a:spLocks xmlns:a="http://schemas.openxmlformats.org/drawingml/2006/main" noGrp="1"/>
          </p:cNvSpPr>
          <p:nvPr/>
        </p:nvSpPr>
        <p:spPr>
          <a:xfrm xmlns:a="http://schemas.openxmlformats.org/drawingml/2006/main">
            <a:off x="685800" y="4010025"/>
            <a:ext cx="1000125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FFFFFF"/>
                </a:solidFill>
                <a:latin typeface="Arial"/>
                <a:ea typeface="Arial"/>
                <a:cs typeface="Arial"/>
              </a:defRPr>
            </a:pPr>
            <a:r>
              <a:rPr sz="2175" b="0">
                <a:solidFill>
                  <a:srgbClr val="FFFFFF"/>
                </a:solidFill>
                <a:latin typeface="Arial"/>
                <a:ea typeface="Arial"/>
                <a:cs typeface="Arial"/>
              </a:rPr>
              <a:t>Lucrări atribuite, execuție documentată și predarea rezultatului</a:t>
            </a:r>
          </a:p>
        </p:txBody>
      </p:sp>
      <p:sp>
        <p:nvSpPr>
          <p:cNvPr id="4" name="">
            <a:extLst xmlns:a="http://schemas.openxmlformats.org/drawingml/2006/main">
              <a:ext uri="{FF2B5EF4-FFF2-40B4-BE49-F238E27FC236}">
                <a16:creationId xmlns:a16="http://schemas.microsoft.com/office/drawing/2014/main" id="{4FA0C9D1-6963-4D76-89D8-ADABFFCE289A}"/>
              </a:ext>
            </a:extLst>
          </p:cNvPr>
          <p:cNvSpPr>
            <a:spLocks xmlns:a="http://schemas.openxmlformats.org/drawingml/2006/main" noGrp="1"/>
          </p:cNvSpPr>
          <p:nvPr/>
        </p:nvSpPr>
        <p:spPr>
          <a:xfrm xmlns:a="http://schemas.openxmlformats.org/drawingml/2006/main">
            <a:off x="685800" y="6191250"/>
            <a:ext cx="971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BCEBE5"/>
                </a:solidFill>
                <a:latin typeface="Arial"/>
                <a:ea typeface="Arial"/>
                <a:cs typeface="Arial"/>
              </a:defRPr>
            </a:pPr>
            <a:r>
              <a:rPr sz="1575" b="0">
                <a:solidFill>
                  <a:srgbClr val="BCEBE5"/>
                </a:solidFill>
                <a:latin typeface="Arial"/>
                <a:ea typeface="Arial"/>
                <a:cs typeface="Arial"/>
              </a:rPr>
              <a:t>imoasist.eu</a:t>
            </a:r>
          </a:p>
        </p:txBody>
      </p:sp>
      <p:sp>
        <p:nvSpPr>
          <p:cNvPr id="5" name="">
            <a:extLst xmlns:a="http://schemas.openxmlformats.org/drawingml/2006/main">
              <a:ext uri="{FF2B5EF4-FFF2-40B4-BE49-F238E27FC236}">
                <a16:creationId xmlns:a16="http://schemas.microsoft.com/office/drawing/2014/main" id="{822C426B-7210-4B7E-B5A7-4CC5B246ED7E}"/>
              </a:ext>
            </a:extLst>
          </p:cNvPr>
          <p:cNvSpPr>
            <a:spLocks xmlns:a="http://schemas.openxmlformats.org/drawingml/2006/main" noGrp="1"/>
          </p:cNvSpPr>
          <p:nvPr/>
        </p:nvSpPr>
        <p:spPr>
          <a:xfrm xmlns:a="http://schemas.openxmlformats.org/drawingml/2006/main">
            <a:off x="11087100" y="6191250"/>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FFFFFF"/>
                </a:solidFill>
                <a:latin typeface="Arial"/>
                <a:ea typeface="Arial"/>
                <a:cs typeface="Arial"/>
              </a:defRPr>
            </a:pPr>
            <a:r>
              <a:rPr sz="1575" b="0">
                <a:solidFill>
                  <a:srgbClr val="FFFFFF"/>
                </a:solidFill>
                <a:latin typeface="Arial"/>
                <a:ea typeface="Arial"/>
                <a:cs typeface="Arial"/>
              </a:rPr>
              <a:t>12</a:t>
            </a:r>
          </a:p>
        </p:txBody>
      </p:sp>
    </p:spTree>
    <p:extLst>
      <p:ext uri="{BB962C8B-B14F-4D97-AF65-F5344CB8AC3E}">
        <p14:creationId xmlns:p14="http://schemas.microsoft.com/office/powerpoint/2010/main" val="742261070"/>
      </p:ext>
    </p:extLst>
  </p:cSld>
</p:sld>
</file>

<file path=ppt/slides/slide13.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48AF65D-7246-4F62-A2A1-FF497B959BB5}"/>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245C97"/>
                </a:solidFill>
                <a:latin typeface="Arial"/>
                <a:ea typeface="Arial"/>
                <a:cs typeface="Arial"/>
              </a:defRPr>
            </a:pPr>
            <a:r>
              <a:rPr sz="1500" b="1">
                <a:solidFill>
                  <a:srgbClr val="245C97"/>
                </a:solidFill>
                <a:latin typeface="Arial"/>
                <a:ea typeface="Arial"/>
                <a:cs typeface="Arial"/>
              </a:rPr>
              <a:t>TEHNICIAN</a:t>
            </a:r>
          </a:p>
        </p:txBody>
      </p:sp>
      <p:sp>
        <p:nvSpPr>
          <p:cNvPr id="2" name="">
            <a:extLst xmlns:a="http://schemas.openxmlformats.org/drawingml/2006/main">
              <a:ext uri="{FF2B5EF4-FFF2-40B4-BE49-F238E27FC236}">
                <a16:creationId xmlns:a16="http://schemas.microsoft.com/office/drawing/2014/main" id="{D76B8650-75A6-48A4-B1A1-4B1C877AD8CC}"/>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 Acțiunile mele</a:t>
            </a:r>
          </a:p>
        </p:txBody>
      </p:sp>
      <p:sp>
        <p:nvSpPr>
          <p:cNvPr id="3" name="">
            <a:extLst xmlns:a="http://schemas.openxmlformats.org/drawingml/2006/main">
              <a:ext uri="{FF2B5EF4-FFF2-40B4-BE49-F238E27FC236}">
                <a16:creationId xmlns:a16="http://schemas.microsoft.com/office/drawing/2014/main" id="{E8CD23F7-8D78-495B-98F8-2B26827217BE}"/>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12E3B57C-8142-4FA8-8AFD-B65DAF7A8013}"/>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13</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356acf4c717743f0"/>
          <a:srcRect xmlns:a="http://schemas.openxmlformats.org/drawingml/2006/main" l="37000" t="4500" r="37000" b="67000"/>
          <a:stretch xmlns:a="http://schemas.openxmlformats.org/drawingml/2006/main">
            <a:fillRect l="0" t="0" r="0" b="0"/>
          </a:stretch>
        </p:blipFill>
        <p:spPr>
          <a:xfrm xmlns:a="http://schemas.openxmlformats.org/drawingml/2006/main">
            <a:off x="4519251" y="1657350"/>
            <a:ext cx="7077797"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25DB6DA-92FC-4FFB-AA35-6E09DF73DD23}"/>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După autentificare, tehnicianul vede operațiile concrete din „De executat”.</a:t>
            </a:r>
          </a:p>
        </p:txBody>
      </p:sp>
      <p:sp>
        <p:nvSpPr>
          <p:cNvPr id="7" name="">
            <a:extLst xmlns:a="http://schemas.openxmlformats.org/drawingml/2006/main">
              <a:ext uri="{FF2B5EF4-FFF2-40B4-BE49-F238E27FC236}">
                <a16:creationId xmlns:a16="http://schemas.microsoft.com/office/drawing/2014/main" id="{1912D37C-BB8E-423D-9BEC-0E581C3DBE07}"/>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Lista include lucrările atribuite direct sau prin echipă, cu programarea disponibilă.</a:t>
            </a:r>
          </a:p>
        </p:txBody>
      </p:sp>
      <p:sp>
        <p:nvSpPr>
          <p:cNvPr id="8" name="">
            <a:extLst xmlns:a="http://schemas.openxmlformats.org/drawingml/2006/main">
              <a:ext uri="{FF2B5EF4-FFF2-40B4-BE49-F238E27FC236}">
                <a16:creationId xmlns:a16="http://schemas.microsoft.com/office/drawing/2014/main" id="{742331B0-FFCC-42D5-BC35-878A5B8ED561}"/>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Poate lucra în portalul web de pe telefon sau calculator.</a:t>
            </a:r>
          </a:p>
        </p:txBody>
      </p:sp>
      <p:sp>
        <p:nvSpPr>
          <p:cNvPr id="9" name="">
            <a:extLst xmlns:a="http://schemas.openxmlformats.org/drawingml/2006/main">
              <a:ext uri="{FF2B5EF4-FFF2-40B4-BE49-F238E27FC236}">
                <a16:creationId xmlns:a16="http://schemas.microsoft.com/office/drawing/2014/main" id="{1D258D2E-DA88-44EB-B042-193672538E07}"/>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245C97"/>
                </a:solidFill>
                <a:latin typeface="Arial"/>
                <a:ea typeface="Arial"/>
                <a:cs typeface="Arial"/>
              </a:defRPr>
            </a:pPr>
            <a:r>
              <a:rPr sz="1875" b="1">
                <a:solidFill>
                  <a:srgbClr val="245C97"/>
                </a:solidFill>
                <a:latin typeface="Arial"/>
                <a:ea typeface="Arial"/>
                <a:cs typeface="Arial"/>
              </a:rPr>
              <a:t>Aplicațiile Android și iOS nu sunt obligatorii pentru acest flux.</a:t>
            </a:r>
          </a:p>
        </p:txBody>
      </p:sp>
    </p:spTree>
    <p:extLst>
      <p:ext uri="{BB962C8B-B14F-4D97-AF65-F5344CB8AC3E}">
        <p14:creationId xmlns:p14="http://schemas.microsoft.com/office/powerpoint/2010/main" val="1582757237"/>
      </p:ext>
    </p:extLst>
  </p:cSld>
</p:sld>
</file>

<file path=ppt/slides/slide14.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23F55D0-A715-481A-9600-F08CC04C2D72}"/>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245C97"/>
                </a:solidFill>
                <a:latin typeface="Arial"/>
                <a:ea typeface="Arial"/>
                <a:cs typeface="Arial"/>
              </a:defRPr>
            </a:pPr>
            <a:r>
              <a:rPr sz="1500" b="1">
                <a:solidFill>
                  <a:srgbClr val="245C97"/>
                </a:solidFill>
                <a:latin typeface="Arial"/>
                <a:ea typeface="Arial"/>
                <a:cs typeface="Arial"/>
              </a:rPr>
              <a:t>TEHNICIAN</a:t>
            </a:r>
          </a:p>
        </p:txBody>
      </p:sp>
      <p:sp>
        <p:nvSpPr>
          <p:cNvPr id="2" name="">
            <a:extLst xmlns:a="http://schemas.openxmlformats.org/drawingml/2006/main">
              <a:ext uri="{FF2B5EF4-FFF2-40B4-BE49-F238E27FC236}">
                <a16:creationId xmlns:a16="http://schemas.microsoft.com/office/drawing/2014/main" id="{552B4A41-B283-4833-B891-E05C281AE64D}"/>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2. Contextul intervenției</a:t>
            </a:r>
          </a:p>
        </p:txBody>
      </p:sp>
      <p:sp>
        <p:nvSpPr>
          <p:cNvPr id="3" name="">
            <a:extLst xmlns:a="http://schemas.openxmlformats.org/drawingml/2006/main">
              <a:ext uri="{FF2B5EF4-FFF2-40B4-BE49-F238E27FC236}">
                <a16:creationId xmlns:a16="http://schemas.microsoft.com/office/drawing/2014/main" id="{B2B000D5-5AB7-4F5B-9BCE-2D1FE37B555F}"/>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AFB8E6CE-78AF-48BF-BD7B-8D3810CA594D}"/>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14</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23a409e7325476e"/>
          <a:stretch xmlns:a="http://schemas.openxmlformats.org/drawingml/2006/main"/>
        </p:blipFill>
        <p:spPr>
          <a:xfrm xmlns:a="http://schemas.openxmlformats.org/drawingml/2006/main">
            <a:off x="4463024" y="1657350"/>
            <a:ext cx="7190253"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C8F0E04-B5CC-4E52-ACA6-BC7E02F9FA80}"/>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Deschide lucrarea și verifică problema, clădirea și echipamentele afectate.</a:t>
            </a:r>
          </a:p>
        </p:txBody>
      </p:sp>
      <p:sp>
        <p:nvSpPr>
          <p:cNvPr id="7" name="">
            <a:extLst xmlns:a="http://schemas.openxmlformats.org/drawingml/2006/main">
              <a:ext uri="{FF2B5EF4-FFF2-40B4-BE49-F238E27FC236}">
                <a16:creationId xmlns:a16="http://schemas.microsoft.com/office/drawing/2014/main" id="{9ECA63EE-98EF-43F6-81ED-52D637322F0A}"/>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Consultă planificarea, termenul și informațiile disponibile pentru rolul său.</a:t>
            </a:r>
          </a:p>
        </p:txBody>
      </p:sp>
      <p:sp>
        <p:nvSpPr>
          <p:cNvPr id="8" name="">
            <a:extLst xmlns:a="http://schemas.openxmlformats.org/drawingml/2006/main">
              <a:ext uri="{FF2B5EF4-FFF2-40B4-BE49-F238E27FC236}">
                <a16:creationId xmlns:a16="http://schemas.microsoft.com/office/drawing/2014/main" id="{163F6610-E3F9-4900-B26D-A1341525F086}"/>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Lucrează pe intervenția atribuită, nu aprobă financiar propria lucrare.</a:t>
            </a:r>
          </a:p>
        </p:txBody>
      </p:sp>
      <p:sp>
        <p:nvSpPr>
          <p:cNvPr id="9" name="">
            <a:extLst xmlns:a="http://schemas.openxmlformats.org/drawingml/2006/main">
              <a:ext uri="{FF2B5EF4-FFF2-40B4-BE49-F238E27FC236}">
                <a16:creationId xmlns:a16="http://schemas.microsoft.com/office/drawing/2014/main" id="{0A9C870F-F103-416D-A991-35E395377011}"/>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245C97"/>
                </a:solidFill>
                <a:latin typeface="Arial"/>
                <a:ea typeface="Arial"/>
                <a:cs typeface="Arial"/>
              </a:defRPr>
            </a:pPr>
            <a:r>
              <a:rPr sz="1875" b="1">
                <a:solidFill>
                  <a:srgbClr val="245C97"/>
                </a:solidFill>
                <a:latin typeface="Arial"/>
                <a:ea typeface="Arial"/>
                <a:cs typeface="Arial"/>
              </a:rPr>
              <a:t>Contextul tehnic este în același loc cu execuția.</a:t>
            </a:r>
          </a:p>
        </p:txBody>
      </p:sp>
    </p:spTree>
    <p:extLst>
      <p:ext uri="{BB962C8B-B14F-4D97-AF65-F5344CB8AC3E}">
        <p14:creationId xmlns:p14="http://schemas.microsoft.com/office/powerpoint/2010/main" val="1789314864"/>
      </p:ext>
    </p:extLst>
  </p:cSld>
</p:sld>
</file>

<file path=ppt/slides/slide15.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6B8BD924-F466-45EF-B400-703811455771}"/>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245C97"/>
                </a:solidFill>
                <a:latin typeface="Arial"/>
                <a:ea typeface="Arial"/>
                <a:cs typeface="Arial"/>
              </a:defRPr>
            </a:pPr>
            <a:r>
              <a:rPr sz="1500" b="1">
                <a:solidFill>
                  <a:srgbClr val="245C97"/>
                </a:solidFill>
                <a:latin typeface="Arial"/>
                <a:ea typeface="Arial"/>
                <a:cs typeface="Arial"/>
              </a:rPr>
              <a:t>TEHNICIAN</a:t>
            </a:r>
          </a:p>
        </p:txBody>
      </p:sp>
      <p:sp>
        <p:nvSpPr>
          <p:cNvPr id="2" name="">
            <a:extLst xmlns:a="http://schemas.openxmlformats.org/drawingml/2006/main">
              <a:ext uri="{FF2B5EF4-FFF2-40B4-BE49-F238E27FC236}">
                <a16:creationId xmlns:a16="http://schemas.microsoft.com/office/drawing/2014/main" id="{6267C03F-7BB3-425A-B82A-29EDB1F0F078}"/>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3. Începerea execuției</a:t>
            </a:r>
          </a:p>
        </p:txBody>
      </p:sp>
      <p:sp>
        <p:nvSpPr>
          <p:cNvPr id="3" name="">
            <a:extLst xmlns:a="http://schemas.openxmlformats.org/drawingml/2006/main">
              <a:ext uri="{FF2B5EF4-FFF2-40B4-BE49-F238E27FC236}">
                <a16:creationId xmlns:a16="http://schemas.microsoft.com/office/drawing/2014/main" id="{39265440-3F49-4185-BC68-B32E63DF4246}"/>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E3EB2395-0F5D-47A6-BB70-0980D17711E1}"/>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15</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3569ad5695b48f5"/>
          <a:stretch xmlns:a="http://schemas.openxmlformats.org/drawingml/2006/main"/>
        </p:blipFill>
        <p:spPr>
          <a:xfrm xmlns:a="http://schemas.openxmlformats.org/drawingml/2006/main">
            <a:off x="4463024" y="1657350"/>
            <a:ext cx="7190253"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B985874-FCF6-46D3-AE60-8941CCD48DD7}"/>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Trece lucrarea în „În lucru” când începe activitatea.</a:t>
            </a:r>
          </a:p>
        </p:txBody>
      </p:sp>
      <p:sp>
        <p:nvSpPr>
          <p:cNvPr id="7" name="">
            <a:extLst xmlns:a="http://schemas.openxmlformats.org/drawingml/2006/main">
              <a:ext uri="{FF2B5EF4-FFF2-40B4-BE49-F238E27FC236}">
                <a16:creationId xmlns:a16="http://schemas.microsoft.com/office/drawing/2014/main" id="{D93D8518-05B7-4BEA-9AB5-505F248DAB17}"/>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Dacă politica impune deviz aprobat, aprobarea trebuie să existe înaintea execuției.</a:t>
            </a:r>
          </a:p>
        </p:txBody>
      </p:sp>
      <p:sp>
        <p:nvSpPr>
          <p:cNvPr id="8" name="">
            <a:extLst xmlns:a="http://schemas.openxmlformats.org/drawingml/2006/main">
              <a:ext uri="{FF2B5EF4-FFF2-40B4-BE49-F238E27FC236}">
                <a16:creationId xmlns:a16="http://schemas.microsoft.com/office/drawing/2014/main" id="{2C28701A-2DD2-437F-BE4E-145CD8E59341}"/>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Stările și acțiunile disponibile depind de rol și de situația intervenției.</a:t>
            </a:r>
          </a:p>
        </p:txBody>
      </p:sp>
      <p:sp>
        <p:nvSpPr>
          <p:cNvPr id="9" name="">
            <a:extLst xmlns:a="http://schemas.openxmlformats.org/drawingml/2006/main">
              <a:ext uri="{FF2B5EF4-FFF2-40B4-BE49-F238E27FC236}">
                <a16:creationId xmlns:a16="http://schemas.microsoft.com/office/drawing/2014/main" id="{D82B3932-7D7D-4CA7-BCA1-8755144F2D8A}"/>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245C97"/>
                </a:solidFill>
                <a:latin typeface="Arial"/>
                <a:ea typeface="Arial"/>
                <a:cs typeface="Arial"/>
              </a:defRPr>
            </a:pPr>
            <a:r>
              <a:rPr sz="1875" b="1">
                <a:solidFill>
                  <a:srgbClr val="245C97"/>
                </a:solidFill>
                <a:latin typeface="Arial"/>
                <a:ea typeface="Arial"/>
                <a:cs typeface="Arial"/>
              </a:rPr>
              <a:t>Managerul poate urmări lucrările începute.</a:t>
            </a:r>
          </a:p>
        </p:txBody>
      </p:sp>
    </p:spTree>
    <p:extLst>
      <p:ext uri="{BB962C8B-B14F-4D97-AF65-F5344CB8AC3E}">
        <p14:creationId xmlns:p14="http://schemas.microsoft.com/office/powerpoint/2010/main" val="809592585"/>
      </p:ext>
    </p:extLst>
  </p:cSld>
</p:sld>
</file>

<file path=ppt/slides/slide16.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625A878-D3FB-4134-AF18-EBDEB736B151}"/>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245C97"/>
                </a:solidFill>
                <a:latin typeface="Arial"/>
                <a:ea typeface="Arial"/>
                <a:cs typeface="Arial"/>
              </a:defRPr>
            </a:pPr>
            <a:r>
              <a:rPr sz="1500" b="1">
                <a:solidFill>
                  <a:srgbClr val="245C97"/>
                </a:solidFill>
                <a:latin typeface="Arial"/>
                <a:ea typeface="Arial"/>
                <a:cs typeface="Arial"/>
              </a:rPr>
              <a:t>TEHNICIAN</a:t>
            </a:r>
          </a:p>
        </p:txBody>
      </p:sp>
      <p:sp>
        <p:nvSpPr>
          <p:cNvPr id="2" name="">
            <a:extLst xmlns:a="http://schemas.openxmlformats.org/drawingml/2006/main">
              <a:ext uri="{FF2B5EF4-FFF2-40B4-BE49-F238E27FC236}">
                <a16:creationId xmlns:a16="http://schemas.microsoft.com/office/drawing/2014/main" id="{751CA372-E052-48AA-9FB4-C82C86B39292}"/>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4. Procedura de lucru</a:t>
            </a:r>
          </a:p>
        </p:txBody>
      </p:sp>
      <p:sp>
        <p:nvSpPr>
          <p:cNvPr id="3" name="">
            <a:extLst xmlns:a="http://schemas.openxmlformats.org/drawingml/2006/main">
              <a:ext uri="{FF2B5EF4-FFF2-40B4-BE49-F238E27FC236}">
                <a16:creationId xmlns:a16="http://schemas.microsoft.com/office/drawing/2014/main" id="{36B060F1-E1F0-4625-ACBA-E077451CF0E8}"/>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125A39E8-6C28-4658-84B7-2736E02EDE8A}"/>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16</a:t>
            </a:r>
          </a:p>
        </p:txBody>
      </p:sp>
      <p:sp>
        <p:nvSpPr>
          <p:cNvPr id="5" name="">
            <a:extLst xmlns:a="http://schemas.openxmlformats.org/drawingml/2006/main">
              <a:ext uri="{FF2B5EF4-FFF2-40B4-BE49-F238E27FC236}">
                <a16:creationId xmlns:a16="http://schemas.microsoft.com/office/drawing/2014/main" id="{7A63A5FB-4EBE-4E09-8F19-68E872724D80}"/>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Managerul atașează procedura publicată necesară intervenției. Execuția folosește versiunea atașată.</a:t>
            </a:r>
          </a:p>
        </p:txBody>
      </p:sp>
      <p:sp>
        <p:nvSpPr>
          <p:cNvPr id="6" name="">
            <a:extLst xmlns:a="http://schemas.openxmlformats.org/drawingml/2006/main">
              <a:ext uri="{FF2B5EF4-FFF2-40B4-BE49-F238E27FC236}">
                <a16:creationId xmlns:a16="http://schemas.microsoft.com/office/drawing/2014/main" id="{DF30C6F2-E13E-449D-80A5-E560945DD207}"/>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Tehnicianul completează pașii și valorile cerute, inclusiv verificările și măsurătorile configurate.</a:t>
            </a:r>
          </a:p>
        </p:txBody>
      </p:sp>
      <p:sp>
        <p:nvSpPr>
          <p:cNvPr id="7" name="">
            <a:extLst xmlns:a="http://schemas.openxmlformats.org/drawingml/2006/main">
              <a:ext uri="{FF2B5EF4-FFF2-40B4-BE49-F238E27FC236}">
                <a16:creationId xmlns:a16="http://schemas.microsoft.com/office/drawing/2014/main" id="{AE4D5274-1D9F-41FC-863F-C03F97B52433}"/>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Poate atașa dovezi la pasul concret. Cerințele obligatorii controlează finalizarea procedurii.</a:t>
            </a:r>
          </a:p>
        </p:txBody>
      </p:sp>
      <p:sp>
        <p:nvSpPr>
          <p:cNvPr id="8" name="">
            <a:extLst xmlns:a="http://schemas.openxmlformats.org/drawingml/2006/main">
              <a:ext uri="{FF2B5EF4-FFF2-40B4-BE49-F238E27FC236}">
                <a16:creationId xmlns:a16="http://schemas.microsoft.com/office/drawing/2014/main" id="{F0AC7203-C00C-4DCE-8C45-791D9273CC5B}"/>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245C97"/>
                </a:solidFill>
                <a:latin typeface="Arial"/>
                <a:ea typeface="Arial"/>
                <a:cs typeface="Arial"/>
              </a:defRPr>
            </a:pPr>
            <a:r>
              <a:rPr sz="1950" b="1">
                <a:solidFill>
                  <a:srgbClr val="245C97"/>
                </a:solidFill>
                <a:latin typeface="Arial"/>
                <a:ea typeface="Arial"/>
                <a:cs typeface="Arial"/>
              </a:rPr>
              <a:t>Procedurile asociației pot fi create, modificate și versionate în portal.</a:t>
            </a:r>
          </a:p>
        </p:txBody>
      </p:sp>
    </p:spTree>
    <p:extLst>
      <p:ext uri="{BB962C8B-B14F-4D97-AF65-F5344CB8AC3E}">
        <p14:creationId xmlns:p14="http://schemas.microsoft.com/office/powerpoint/2010/main" val="1868395882"/>
      </p:ext>
    </p:extLst>
  </p:cSld>
</p:sld>
</file>

<file path=ppt/slides/slide17.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5B95022-DE53-4D34-ACDE-288357195DCD}"/>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245C97"/>
                </a:solidFill>
                <a:latin typeface="Arial"/>
                <a:ea typeface="Arial"/>
                <a:cs typeface="Arial"/>
              </a:defRPr>
            </a:pPr>
            <a:r>
              <a:rPr sz="1500" b="1">
                <a:solidFill>
                  <a:srgbClr val="245C97"/>
                </a:solidFill>
                <a:latin typeface="Arial"/>
                <a:ea typeface="Arial"/>
                <a:cs typeface="Arial"/>
              </a:rPr>
              <a:t>TEHNICIAN</a:t>
            </a:r>
          </a:p>
        </p:txBody>
      </p:sp>
      <p:sp>
        <p:nvSpPr>
          <p:cNvPr id="2" name="">
            <a:extLst xmlns:a="http://schemas.openxmlformats.org/drawingml/2006/main">
              <a:ext uri="{FF2B5EF4-FFF2-40B4-BE49-F238E27FC236}">
                <a16:creationId xmlns:a16="http://schemas.microsoft.com/office/drawing/2014/main" id="{7CC870D7-974E-4144-B90D-DCFBE07462B4}"/>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5. Dovezi și timp de lucru</a:t>
            </a:r>
          </a:p>
        </p:txBody>
      </p:sp>
      <p:sp>
        <p:nvSpPr>
          <p:cNvPr id="3" name="">
            <a:extLst xmlns:a="http://schemas.openxmlformats.org/drawingml/2006/main">
              <a:ext uri="{FF2B5EF4-FFF2-40B4-BE49-F238E27FC236}">
                <a16:creationId xmlns:a16="http://schemas.microsoft.com/office/drawing/2014/main" id="{905BAFAA-FC5C-4828-8BE4-B029431CEF6A}"/>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EBE47721-A414-49C5-9F2D-584C7F9D4643}"/>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17</a:t>
            </a:r>
          </a:p>
        </p:txBody>
      </p:sp>
      <p:sp>
        <p:nvSpPr>
          <p:cNvPr id="5" name="">
            <a:extLst xmlns:a="http://schemas.openxmlformats.org/drawingml/2006/main">
              <a:ext uri="{FF2B5EF4-FFF2-40B4-BE49-F238E27FC236}">
                <a16:creationId xmlns:a16="http://schemas.microsoft.com/office/drawing/2014/main" id="{5ADD3C50-4B4B-47AE-BEF4-82F169448784}"/>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Fotografiile și documentele pot fi marcate „Înainte”, „După” sau „General”. Sunt interne implicit.</a:t>
            </a:r>
          </a:p>
        </p:txBody>
      </p:sp>
      <p:sp>
        <p:nvSpPr>
          <p:cNvPr id="6" name="">
            <a:extLst xmlns:a="http://schemas.openxmlformats.org/drawingml/2006/main">
              <a:ext uri="{FF2B5EF4-FFF2-40B4-BE49-F238E27FC236}">
                <a16:creationId xmlns:a16="http://schemas.microsoft.com/office/drawing/2014/main" id="{AA14DF8C-84F1-4C1C-B394-5E35BB4C3F74}"/>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Pontajul înregistrează activitatea, deplasarea și pauzele. Înregistrările manuale cer justificarea prevăzută.</a:t>
            </a:r>
          </a:p>
        </p:txBody>
      </p:sp>
      <p:sp>
        <p:nvSpPr>
          <p:cNvPr id="7" name="">
            <a:extLst xmlns:a="http://schemas.openxmlformats.org/drawingml/2006/main">
              <a:ext uri="{FF2B5EF4-FFF2-40B4-BE49-F238E27FC236}">
                <a16:creationId xmlns:a16="http://schemas.microsoft.com/office/drawing/2014/main" id="{CFC5BD79-C55A-4166-9F72-EB0FF93D6B29}"/>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Piesele utilizate și costurile înregistrate alimentează istoricul intervenției și al echipamentului.</a:t>
            </a:r>
          </a:p>
        </p:txBody>
      </p:sp>
      <p:sp>
        <p:nvSpPr>
          <p:cNvPr id="8" name="">
            <a:extLst xmlns:a="http://schemas.openxmlformats.org/drawingml/2006/main">
              <a:ext uri="{FF2B5EF4-FFF2-40B4-BE49-F238E27FC236}">
                <a16:creationId xmlns:a16="http://schemas.microsoft.com/office/drawing/2014/main" id="{704F33C9-E6ED-46D2-85FD-24E13763C234}"/>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245C97"/>
                </a:solidFill>
                <a:latin typeface="Arial"/>
                <a:ea typeface="Arial"/>
                <a:cs typeface="Arial"/>
              </a:defRPr>
            </a:pPr>
            <a:r>
              <a:rPr sz="1950" b="1">
                <a:solidFill>
                  <a:srgbClr val="245C97"/>
                </a:solidFill>
                <a:latin typeface="Arial"/>
                <a:ea typeface="Arial"/>
                <a:cs typeface="Arial"/>
              </a:rPr>
              <a:t>Rezultatul rămâne documentat, nu doar descris verbal.</a:t>
            </a:r>
          </a:p>
        </p:txBody>
      </p:sp>
    </p:spTree>
    <p:extLst>
      <p:ext uri="{BB962C8B-B14F-4D97-AF65-F5344CB8AC3E}">
        <p14:creationId xmlns:p14="http://schemas.microsoft.com/office/powerpoint/2010/main" val="2106653434"/>
      </p:ext>
    </p:extLst>
  </p:cSld>
</p:sld>
</file>

<file path=ppt/slides/slide18.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2D133D2-BBF2-47AE-9176-ACB42A71C3BD}"/>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245C97"/>
                </a:solidFill>
                <a:latin typeface="Arial"/>
                <a:ea typeface="Arial"/>
                <a:cs typeface="Arial"/>
              </a:defRPr>
            </a:pPr>
            <a:r>
              <a:rPr sz="1500" b="1">
                <a:solidFill>
                  <a:srgbClr val="245C97"/>
                </a:solidFill>
                <a:latin typeface="Arial"/>
                <a:ea typeface="Arial"/>
                <a:cs typeface="Arial"/>
              </a:rPr>
              <a:t>TEHNICIAN</a:t>
            </a:r>
          </a:p>
        </p:txBody>
      </p:sp>
      <p:sp>
        <p:nvSpPr>
          <p:cNvPr id="2" name="">
            <a:extLst xmlns:a="http://schemas.openxmlformats.org/drawingml/2006/main">
              <a:ext uri="{FF2B5EF4-FFF2-40B4-BE49-F238E27FC236}">
                <a16:creationId xmlns:a16="http://schemas.microsoft.com/office/drawing/2014/main" id="{EB6C5829-DE7D-4F19-A9C0-A2A1B36480C0}"/>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6. Oprire temporară sau blocaj</a:t>
            </a:r>
          </a:p>
        </p:txBody>
      </p:sp>
      <p:sp>
        <p:nvSpPr>
          <p:cNvPr id="3" name="">
            <a:extLst xmlns:a="http://schemas.openxmlformats.org/drawingml/2006/main">
              <a:ext uri="{FF2B5EF4-FFF2-40B4-BE49-F238E27FC236}">
                <a16:creationId xmlns:a16="http://schemas.microsoft.com/office/drawing/2014/main" id="{AEAA2643-6205-47B6-A454-76805B1BCC86}"/>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02CACEB6-5AB7-4E84-B720-02EBB661F47B}"/>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18</a:t>
            </a:r>
          </a:p>
        </p:txBody>
      </p:sp>
      <p:sp>
        <p:nvSpPr>
          <p:cNvPr id="5" name="">
            <a:extLst xmlns:a="http://schemas.openxmlformats.org/drawingml/2006/main">
              <a:ext uri="{FF2B5EF4-FFF2-40B4-BE49-F238E27FC236}">
                <a16:creationId xmlns:a16="http://schemas.microsoft.com/office/drawing/2014/main" id="{532F8A4E-B76D-41C3-94B7-C905401E7E78}"/>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Dacă lucrarea nu poate continua, tehnicianul folosește „În așteptare” și completează motivul.</a:t>
            </a:r>
          </a:p>
        </p:txBody>
      </p:sp>
      <p:sp>
        <p:nvSpPr>
          <p:cNvPr id="6" name="">
            <a:extLst xmlns:a="http://schemas.openxmlformats.org/drawingml/2006/main">
              <a:ext uri="{FF2B5EF4-FFF2-40B4-BE49-F238E27FC236}">
                <a16:creationId xmlns:a16="http://schemas.microsoft.com/office/drawing/2014/main" id="{C02F368C-FBF8-4901-9019-ED15F79CD7D5}"/>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Coordonatorul vede situația și poate organiza reluarea. Pauza SLA depinde de politica configurată.</a:t>
            </a:r>
          </a:p>
        </p:txBody>
      </p:sp>
      <p:sp>
        <p:nvSpPr>
          <p:cNvPr id="7" name="">
            <a:extLst xmlns:a="http://schemas.openxmlformats.org/drawingml/2006/main">
              <a:ext uri="{FF2B5EF4-FFF2-40B4-BE49-F238E27FC236}">
                <a16:creationId xmlns:a16="http://schemas.microsoft.com/office/drawing/2014/main" id="{1FE58683-9CCC-4A40-8561-9E79CD1FCFCC}"/>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Comentariile rămân interne dacă autorul nu bifează explicit „Public”.</a:t>
            </a:r>
          </a:p>
        </p:txBody>
      </p:sp>
      <p:sp>
        <p:nvSpPr>
          <p:cNvPr id="8" name="">
            <a:extLst xmlns:a="http://schemas.openxmlformats.org/drawingml/2006/main">
              <a:ext uri="{FF2B5EF4-FFF2-40B4-BE49-F238E27FC236}">
                <a16:creationId xmlns:a16="http://schemas.microsoft.com/office/drawing/2014/main" id="{A82826FB-7BD5-445F-8F95-73D7403953D7}"/>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245C97"/>
                </a:solidFill>
                <a:latin typeface="Arial"/>
                <a:ea typeface="Arial"/>
                <a:cs typeface="Arial"/>
              </a:defRPr>
            </a:pPr>
            <a:r>
              <a:rPr sz="1950" b="1">
                <a:solidFill>
                  <a:srgbClr val="245C97"/>
                </a:solidFill>
                <a:latin typeface="Arial"/>
                <a:ea typeface="Arial"/>
                <a:cs typeface="Arial"/>
              </a:rPr>
              <a:t>Problemele de execuție apar în istoricul aceleiași lucrări.</a:t>
            </a:r>
          </a:p>
        </p:txBody>
      </p:sp>
    </p:spTree>
    <p:extLst>
      <p:ext uri="{BB962C8B-B14F-4D97-AF65-F5344CB8AC3E}">
        <p14:creationId xmlns:p14="http://schemas.microsoft.com/office/powerpoint/2010/main" val="907377358"/>
      </p:ext>
    </p:extLst>
  </p:cSld>
</p:sld>
</file>

<file path=ppt/slides/slide19.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0F2EBA8-325E-4512-965C-556474B5A321}"/>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245C97"/>
                </a:solidFill>
                <a:latin typeface="Arial"/>
                <a:ea typeface="Arial"/>
                <a:cs typeface="Arial"/>
              </a:defRPr>
            </a:pPr>
            <a:r>
              <a:rPr sz="1500" b="1">
                <a:solidFill>
                  <a:srgbClr val="245C97"/>
                </a:solidFill>
                <a:latin typeface="Arial"/>
                <a:ea typeface="Arial"/>
                <a:cs typeface="Arial"/>
              </a:rPr>
              <a:t>TEHNICIAN</a:t>
            </a:r>
          </a:p>
        </p:txBody>
      </p:sp>
      <p:sp>
        <p:nvSpPr>
          <p:cNvPr id="2" name="">
            <a:extLst xmlns:a="http://schemas.openxmlformats.org/drawingml/2006/main">
              <a:ext uri="{FF2B5EF4-FFF2-40B4-BE49-F238E27FC236}">
                <a16:creationId xmlns:a16="http://schemas.microsoft.com/office/drawing/2014/main" id="{1312AFBE-1DBA-4307-AC50-85E6B6C82B4F}"/>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7. Finalizarea tehnică</a:t>
            </a:r>
          </a:p>
        </p:txBody>
      </p:sp>
      <p:sp>
        <p:nvSpPr>
          <p:cNvPr id="3" name="">
            <a:extLst xmlns:a="http://schemas.openxmlformats.org/drawingml/2006/main">
              <a:ext uri="{FF2B5EF4-FFF2-40B4-BE49-F238E27FC236}">
                <a16:creationId xmlns:a16="http://schemas.microsoft.com/office/drawing/2014/main" id="{A610DE04-A5D0-40D1-BEB4-B3BEBE5A97A9}"/>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D096BB66-C56F-423C-A9A9-D0667C80DED7}"/>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19</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673eac97e0a4bda"/>
          <a:stretch xmlns:a="http://schemas.openxmlformats.org/drawingml/2006/main"/>
        </p:blipFill>
        <p:spPr>
          <a:xfrm xmlns:a="http://schemas.openxmlformats.org/drawingml/2006/main">
            <a:off x="4463024" y="1657350"/>
            <a:ext cx="7190253"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E5FFA9D-E094-481F-B0A5-4CED63553666}"/>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După remediere, tehnicianul completează rezultatul și finalizează tehnic lucrarea.</a:t>
            </a:r>
          </a:p>
        </p:txBody>
      </p:sp>
      <p:sp>
        <p:nvSpPr>
          <p:cNvPr id="7" name="">
            <a:extLst xmlns:a="http://schemas.openxmlformats.org/drawingml/2006/main">
              <a:ext uri="{FF2B5EF4-FFF2-40B4-BE49-F238E27FC236}">
                <a16:creationId xmlns:a16="http://schemas.microsoft.com/office/drawing/2014/main" id="{E5E31AE5-57AE-4267-B220-1E3252987483}"/>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Managerul verifică predarea. Asociația poate cere și recepție formală.</a:t>
            </a:r>
          </a:p>
        </p:txBody>
      </p:sp>
      <p:sp>
        <p:nvSpPr>
          <p:cNvPr id="8" name="">
            <a:extLst xmlns:a="http://schemas.openxmlformats.org/drawingml/2006/main">
              <a:ext uri="{FF2B5EF4-FFF2-40B4-BE49-F238E27FC236}">
                <a16:creationId xmlns:a16="http://schemas.microsoft.com/office/drawing/2014/main" id="{7DED386D-5226-40F1-8A6B-85E6F9A6D837}"/>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Tehnicianul nu recepționează propria execuție în numele asociației.</a:t>
            </a:r>
          </a:p>
        </p:txBody>
      </p:sp>
      <p:sp>
        <p:nvSpPr>
          <p:cNvPr id="9" name="">
            <a:extLst xmlns:a="http://schemas.openxmlformats.org/drawingml/2006/main">
              <a:ext uri="{FF2B5EF4-FFF2-40B4-BE49-F238E27FC236}">
                <a16:creationId xmlns:a16="http://schemas.microsoft.com/office/drawing/2014/main" id="{8CA192CF-0C02-4DC2-81CC-13DC89A54958}"/>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245C97"/>
                </a:solidFill>
                <a:latin typeface="Arial"/>
                <a:ea typeface="Arial"/>
                <a:cs typeface="Arial"/>
              </a:defRPr>
            </a:pPr>
            <a:r>
              <a:rPr sz="1875" b="1">
                <a:solidFill>
                  <a:srgbClr val="245C97"/>
                </a:solidFill>
                <a:latin typeface="Arial"/>
                <a:ea typeface="Arial"/>
                <a:cs typeface="Arial"/>
              </a:rPr>
              <a:t>„Finalizat tehnic” și „Închis” sunt etape diferite.</a:t>
            </a:r>
          </a:p>
        </p:txBody>
      </p:sp>
    </p:spTree>
    <p:extLst>
      <p:ext uri="{BB962C8B-B14F-4D97-AF65-F5344CB8AC3E}">
        <p14:creationId xmlns:p14="http://schemas.microsoft.com/office/powerpoint/2010/main" val="540572375"/>
      </p:ext>
    </p:extLst>
  </p:cSld>
</p:sld>
</file>

<file path=ppt/slides/slide20.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AB41B6F-2ACC-4EF1-AE4E-87D5662CD12D}"/>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245C97"/>
                </a:solidFill>
                <a:latin typeface="Arial"/>
                <a:ea typeface="Arial"/>
                <a:cs typeface="Arial"/>
              </a:defRPr>
            </a:pPr>
            <a:r>
              <a:rPr sz="1500" b="1">
                <a:solidFill>
                  <a:srgbClr val="245C97"/>
                </a:solidFill>
                <a:latin typeface="Arial"/>
                <a:ea typeface="Arial"/>
                <a:cs typeface="Arial"/>
              </a:rPr>
              <a:t>TEHNICIAN</a:t>
            </a:r>
          </a:p>
        </p:txBody>
      </p:sp>
      <p:sp>
        <p:nvSpPr>
          <p:cNvPr id="2" name="">
            <a:extLst xmlns:a="http://schemas.openxmlformats.org/drawingml/2006/main">
              <a:ext uri="{FF2B5EF4-FFF2-40B4-BE49-F238E27FC236}">
                <a16:creationId xmlns:a16="http://schemas.microsoft.com/office/drawing/2014/main" id="{782F0586-1C90-45EB-A2A6-377411A77B3A}"/>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8. Corectarea rezervelor</a:t>
            </a:r>
          </a:p>
        </p:txBody>
      </p:sp>
      <p:sp>
        <p:nvSpPr>
          <p:cNvPr id="3" name="">
            <a:extLst xmlns:a="http://schemas.openxmlformats.org/drawingml/2006/main">
              <a:ext uri="{FF2B5EF4-FFF2-40B4-BE49-F238E27FC236}">
                <a16:creationId xmlns:a16="http://schemas.microsoft.com/office/drawing/2014/main" id="{150091DA-70E9-489C-9160-F49D176556E7}"/>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A918FFA4-7C76-4DA0-97A3-7A20F6304062}"/>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20</a:t>
            </a:r>
          </a:p>
        </p:txBody>
      </p:sp>
      <p:sp>
        <p:nvSpPr>
          <p:cNvPr id="5" name="">
            <a:extLst xmlns:a="http://schemas.openxmlformats.org/drawingml/2006/main">
              <a:ext uri="{FF2B5EF4-FFF2-40B4-BE49-F238E27FC236}">
                <a16:creationId xmlns:a16="http://schemas.microsoft.com/office/drawing/2014/main" id="{E294D78F-A915-4D20-8732-816E3A1B7400}"/>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Dacă recepția constată o deficiență, managerul planifică o lucrare de corectare cu termen propriu.</a:t>
            </a:r>
          </a:p>
        </p:txBody>
      </p:sp>
      <p:sp>
        <p:nvSpPr>
          <p:cNvPr id="6" name="">
            <a:extLst xmlns:a="http://schemas.openxmlformats.org/drawingml/2006/main">
              <a:ext uri="{FF2B5EF4-FFF2-40B4-BE49-F238E27FC236}">
                <a16:creationId xmlns:a16="http://schemas.microsoft.com/office/drawing/2014/main" id="{F6DD6FEC-F193-4F96-BD4E-384AD7CCB677}"/>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Tehnicianul execută și finalizează tehnic acea corectare, cu dovezi și observații.</a:t>
            </a:r>
          </a:p>
        </p:txBody>
      </p:sp>
      <p:sp>
        <p:nvSpPr>
          <p:cNvPr id="7" name="">
            <a:extLst xmlns:a="http://schemas.openxmlformats.org/drawingml/2006/main">
              <a:ext uri="{FF2B5EF4-FFF2-40B4-BE49-F238E27FC236}">
                <a16:creationId xmlns:a16="http://schemas.microsoft.com/office/drawing/2014/main" id="{4E296315-868F-4C55-A759-54177AC7CEB3}"/>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Reprezentantul autorizat confirmă separat rezolvarea rezervei. Finalizarea tehnică nu o confirmă automat.</a:t>
            </a:r>
          </a:p>
        </p:txBody>
      </p:sp>
      <p:sp>
        <p:nvSpPr>
          <p:cNvPr id="8" name="">
            <a:extLst xmlns:a="http://schemas.openxmlformats.org/drawingml/2006/main">
              <a:ext uri="{FF2B5EF4-FFF2-40B4-BE49-F238E27FC236}">
                <a16:creationId xmlns:a16="http://schemas.microsoft.com/office/drawing/2014/main" id="{7E201449-85A8-4D74-A66B-01AC4899DED1}"/>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245C97"/>
                </a:solidFill>
                <a:latin typeface="Arial"/>
                <a:ea typeface="Arial"/>
                <a:cs typeface="Arial"/>
              </a:defRPr>
            </a:pPr>
            <a:r>
              <a:rPr sz="1950" b="1">
                <a:solidFill>
                  <a:srgbClr val="245C97"/>
                </a:solidFill>
                <a:latin typeface="Arial"/>
                <a:ea typeface="Arial"/>
                <a:cs typeface="Arial"/>
              </a:rPr>
              <a:t>Corectările nu se pierd într-un comentariu al lucrării vechi.</a:t>
            </a:r>
          </a:p>
        </p:txBody>
      </p:sp>
    </p:spTree>
    <p:extLst>
      <p:ext uri="{BB962C8B-B14F-4D97-AF65-F5344CB8AC3E}">
        <p14:creationId xmlns:p14="http://schemas.microsoft.com/office/powerpoint/2010/main" val="1762140925"/>
      </p:ext>
    </p:extLst>
  </p:cSld>
</p:sld>
</file>

<file path=ppt/slides/slide21.xml><?xml version="1.0" encoding="utf-8"?>
<p:sld xmlns:p="http://schemas.openxmlformats.org/presentationml/2006/main">
  <p:cSld>
    <p:bg>
      <p:bgPr>
        <a:solidFill xmlns:a="http://schemas.openxmlformats.org/drawingml/2006/main">
          <a:srgbClr val="79503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352EF0B-2F8D-49A8-AB59-852236119652}"/>
              </a:ext>
            </a:extLst>
          </p:cNvPr>
          <p:cNvSpPr>
            <a:spLocks xmlns:a="http://schemas.openxmlformats.org/drawingml/2006/main" noGrp="1"/>
          </p:cNvSpPr>
          <p:nvPr/>
        </p:nvSpPr>
        <p:spPr>
          <a:xfrm xmlns:a="http://schemas.openxmlformats.org/drawingml/2006/main">
            <a:off x="685800" y="5238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BCEBE5"/>
                </a:solidFill>
                <a:latin typeface="Arial"/>
                <a:ea typeface="Arial"/>
                <a:cs typeface="Arial"/>
              </a:defRPr>
            </a:pPr>
            <a:r>
              <a:rPr sz="2025" b="1">
                <a:solidFill>
                  <a:srgbClr val="BCEBE5"/>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17B19991-59A3-4EF3-B8EE-5C42BA629856}"/>
              </a:ext>
            </a:extLst>
          </p:cNvPr>
          <p:cNvSpPr>
            <a:spLocks xmlns:a="http://schemas.openxmlformats.org/drawingml/2006/main" noGrp="1"/>
          </p:cNvSpPr>
          <p:nvPr/>
        </p:nvSpPr>
        <p:spPr>
          <a:xfrm xmlns:a="http://schemas.openxmlformats.org/drawingml/2006/main">
            <a:off x="685800" y="1990725"/>
            <a:ext cx="10572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75" b="1">
                <a:solidFill>
                  <a:srgbClr val="FFFFFF"/>
                </a:solidFill>
                <a:latin typeface="Arial"/>
                <a:ea typeface="Arial"/>
                <a:cs typeface="Arial"/>
              </a:defRPr>
            </a:pPr>
            <a:r>
              <a:rPr sz="4875" b="1">
                <a:solidFill>
                  <a:srgbClr val="FFFFFF"/>
                </a:solidFill>
                <a:latin typeface="Arial"/>
                <a:ea typeface="Arial"/>
                <a:cs typeface="Arial"/>
              </a:rPr>
              <a:t>Fluxul managerului</a:t>
            </a:r>
          </a:p>
          <a:p xmlns:a="http://schemas.openxmlformats.org/drawingml/2006/main">
            <a:pPr>
              <a:buNone/>
              <a:defRPr sz="4875" b="1">
                <a:solidFill>
                  <a:srgbClr val="FFFFFF"/>
                </a:solidFill>
                <a:latin typeface="Arial"/>
                <a:ea typeface="Arial"/>
                <a:cs typeface="Arial"/>
              </a:defRPr>
            </a:pPr>
            <a:r>
              <a:rPr sz="4875" b="1">
                <a:solidFill>
                  <a:srgbClr val="FFFFFF"/>
                </a:solidFill>
                <a:latin typeface="Arial"/>
                <a:ea typeface="Arial"/>
                <a:cs typeface="Arial"/>
              </a:rPr>
              <a:t>de mentenanță</a:t>
            </a:r>
          </a:p>
        </p:txBody>
      </p:sp>
      <p:sp>
        <p:nvSpPr>
          <p:cNvPr id="3" name="">
            <a:extLst xmlns:a="http://schemas.openxmlformats.org/drawingml/2006/main">
              <a:ext uri="{FF2B5EF4-FFF2-40B4-BE49-F238E27FC236}">
                <a16:creationId xmlns:a16="http://schemas.microsoft.com/office/drawing/2014/main" id="{6F5A1CD0-E224-4BF1-8FAC-2247F6E1E2B3}"/>
              </a:ext>
            </a:extLst>
          </p:cNvPr>
          <p:cNvSpPr>
            <a:spLocks xmlns:a="http://schemas.openxmlformats.org/drawingml/2006/main" noGrp="1"/>
          </p:cNvSpPr>
          <p:nvPr/>
        </p:nvSpPr>
        <p:spPr>
          <a:xfrm xmlns:a="http://schemas.openxmlformats.org/drawingml/2006/main">
            <a:off x="685800" y="4010025"/>
            <a:ext cx="1000125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FFFFFF"/>
                </a:solidFill>
                <a:latin typeface="Arial"/>
                <a:ea typeface="Arial"/>
                <a:cs typeface="Arial"/>
              </a:defRPr>
            </a:pPr>
            <a:r>
              <a:rPr sz="2175" b="0">
                <a:solidFill>
                  <a:srgbClr val="FFFFFF"/>
                </a:solidFill>
                <a:latin typeface="Arial"/>
                <a:ea typeface="Arial"/>
                <a:cs typeface="Arial"/>
              </a:rPr>
              <a:t>Triaj, planificare, control financiar, prestatori și închidere</a:t>
            </a:r>
          </a:p>
        </p:txBody>
      </p:sp>
      <p:sp>
        <p:nvSpPr>
          <p:cNvPr id="4" name="">
            <a:extLst xmlns:a="http://schemas.openxmlformats.org/drawingml/2006/main">
              <a:ext uri="{FF2B5EF4-FFF2-40B4-BE49-F238E27FC236}">
                <a16:creationId xmlns:a16="http://schemas.microsoft.com/office/drawing/2014/main" id="{A71D7C17-0953-4965-A4A4-54D479A9A6E1}"/>
              </a:ext>
            </a:extLst>
          </p:cNvPr>
          <p:cNvSpPr>
            <a:spLocks xmlns:a="http://schemas.openxmlformats.org/drawingml/2006/main" noGrp="1"/>
          </p:cNvSpPr>
          <p:nvPr/>
        </p:nvSpPr>
        <p:spPr>
          <a:xfrm xmlns:a="http://schemas.openxmlformats.org/drawingml/2006/main">
            <a:off x="685800" y="6191250"/>
            <a:ext cx="971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BCEBE5"/>
                </a:solidFill>
                <a:latin typeface="Arial"/>
                <a:ea typeface="Arial"/>
                <a:cs typeface="Arial"/>
              </a:defRPr>
            </a:pPr>
            <a:r>
              <a:rPr sz="1575" b="0">
                <a:solidFill>
                  <a:srgbClr val="BCEBE5"/>
                </a:solidFill>
                <a:latin typeface="Arial"/>
                <a:ea typeface="Arial"/>
                <a:cs typeface="Arial"/>
              </a:rPr>
              <a:t>imoasist.eu</a:t>
            </a:r>
          </a:p>
        </p:txBody>
      </p:sp>
      <p:sp>
        <p:nvSpPr>
          <p:cNvPr id="5" name="">
            <a:extLst xmlns:a="http://schemas.openxmlformats.org/drawingml/2006/main">
              <a:ext uri="{FF2B5EF4-FFF2-40B4-BE49-F238E27FC236}">
                <a16:creationId xmlns:a16="http://schemas.microsoft.com/office/drawing/2014/main" id="{71DC6D48-DAFB-4D79-A7F8-1229984E5123}"/>
              </a:ext>
            </a:extLst>
          </p:cNvPr>
          <p:cNvSpPr>
            <a:spLocks xmlns:a="http://schemas.openxmlformats.org/drawingml/2006/main" noGrp="1"/>
          </p:cNvSpPr>
          <p:nvPr/>
        </p:nvSpPr>
        <p:spPr>
          <a:xfrm xmlns:a="http://schemas.openxmlformats.org/drawingml/2006/main">
            <a:off x="11087100" y="6191250"/>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FFFFFF"/>
                </a:solidFill>
                <a:latin typeface="Arial"/>
                <a:ea typeface="Arial"/>
                <a:cs typeface="Arial"/>
              </a:defRPr>
            </a:pPr>
            <a:r>
              <a:rPr sz="1575" b="0">
                <a:solidFill>
                  <a:srgbClr val="FFFFFF"/>
                </a:solidFill>
                <a:latin typeface="Arial"/>
                <a:ea typeface="Arial"/>
                <a:cs typeface="Arial"/>
              </a:rPr>
              <a:t>21</a:t>
            </a:r>
          </a:p>
        </p:txBody>
      </p:sp>
    </p:spTree>
    <p:extLst>
      <p:ext uri="{BB962C8B-B14F-4D97-AF65-F5344CB8AC3E}">
        <p14:creationId xmlns:p14="http://schemas.microsoft.com/office/powerpoint/2010/main" val="819750131"/>
      </p:ext>
    </p:extLst>
  </p:cSld>
</p:sld>
</file>

<file path=ppt/slides/slide22.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2E66A90-6701-4200-A3E9-B6423D0B4E08}"/>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DDF7992B-F766-464C-BE1C-3011F04EA014}"/>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 Ce se așteaptă de la mine</a:t>
            </a:r>
          </a:p>
        </p:txBody>
      </p:sp>
      <p:sp>
        <p:nvSpPr>
          <p:cNvPr id="3" name="">
            <a:extLst xmlns:a="http://schemas.openxmlformats.org/drawingml/2006/main">
              <a:ext uri="{FF2B5EF4-FFF2-40B4-BE49-F238E27FC236}">
                <a16:creationId xmlns:a16="http://schemas.microsoft.com/office/drawing/2014/main" id="{34295DEA-91EC-4532-A547-C1D14591DE6E}"/>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BD4C1543-58B4-4C75-818D-E3A6E786DD91}"/>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22</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85fa2d9d19b743b0"/>
          <a:srcRect xmlns:a="http://schemas.openxmlformats.org/drawingml/2006/main" l="37000" t="51000" r="37000" b="39500"/>
          <a:stretch xmlns:a="http://schemas.openxmlformats.org/drawingml/2006/main">
            <a:fillRect l="0" t="0" r="0" b="0"/>
          </a:stretch>
        </p:blipFill>
        <p:spPr>
          <a:xfrm xmlns:a="http://schemas.openxmlformats.org/drawingml/2006/main">
            <a:off x="4457700" y="3142918"/>
            <a:ext cx="7200900" cy="152466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A90974C-F6A5-4542-8106-87272CBB09A3}"/>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Managerul intră în „Acțiunile mele”: de decis, de executat și de organizat.</a:t>
            </a:r>
          </a:p>
        </p:txBody>
      </p:sp>
      <p:sp>
        <p:nvSpPr>
          <p:cNvPr id="7" name="">
            <a:extLst xmlns:a="http://schemas.openxmlformats.org/drawingml/2006/main">
              <a:ext uri="{FF2B5EF4-FFF2-40B4-BE49-F238E27FC236}">
                <a16:creationId xmlns:a16="http://schemas.microsoft.com/office/drawing/2014/main" id="{3F56CDB8-95F5-4B95-A26B-3C99E9FDEE4A}"/>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Fiecare intrare explică operația, motivul și termenul, dacă există.</a:t>
            </a:r>
          </a:p>
        </p:txBody>
      </p:sp>
      <p:sp>
        <p:nvSpPr>
          <p:cNvPr id="8" name="">
            <a:extLst xmlns:a="http://schemas.openxmlformats.org/drawingml/2006/main">
              <a:ext uri="{FF2B5EF4-FFF2-40B4-BE49-F238E27FC236}">
                <a16:creationId xmlns:a16="http://schemas.microsoft.com/office/drawing/2014/main" id="{00DA319F-BACD-42B7-AFBC-7BA2124033DA}"/>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Predarea prestatorului apare pentru verificare. Deschiderea ei nu aprobă și nu închide automat lucrarea.</a:t>
            </a:r>
          </a:p>
        </p:txBody>
      </p:sp>
      <p:sp>
        <p:nvSpPr>
          <p:cNvPr id="9" name="">
            <a:extLst xmlns:a="http://schemas.openxmlformats.org/drawingml/2006/main">
              <a:ext uri="{FF2B5EF4-FFF2-40B4-BE49-F238E27FC236}">
                <a16:creationId xmlns:a16="http://schemas.microsoft.com/office/drawing/2014/main" id="{CFA4C87B-65F4-40B3-B0C1-1ADA2680C583}"/>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Prioritățile zilnice sunt vizibile imediat.</a:t>
            </a:r>
          </a:p>
        </p:txBody>
      </p:sp>
    </p:spTree>
    <p:extLst>
      <p:ext uri="{BB962C8B-B14F-4D97-AF65-F5344CB8AC3E}">
        <p14:creationId xmlns:p14="http://schemas.microsoft.com/office/powerpoint/2010/main" val="1092660529"/>
      </p:ext>
    </p:extLst>
  </p:cSld>
</p:sld>
</file>

<file path=ppt/slides/slide23.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3F59C51-2D6F-47BC-A49A-76469213CAFA}"/>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4BF7F529-725B-48E1-9B14-85377398B2A2}"/>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Lista personală și privirea de ansamblu</a:t>
            </a:r>
          </a:p>
        </p:txBody>
      </p:sp>
      <p:sp>
        <p:nvSpPr>
          <p:cNvPr id="3" name="">
            <a:extLst xmlns:a="http://schemas.openxmlformats.org/drawingml/2006/main">
              <a:ext uri="{FF2B5EF4-FFF2-40B4-BE49-F238E27FC236}">
                <a16:creationId xmlns:a16="http://schemas.microsoft.com/office/drawing/2014/main" id="{6D2DAABE-D73E-402C-8C8C-A95E1B342F3F}"/>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3E5D1A15-4272-4AA3-A7EB-13BD8CB4C7FC}"/>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23</a:t>
            </a:r>
          </a:p>
        </p:txBody>
      </p:sp>
      <p:sp>
        <p:nvSpPr>
          <p:cNvPr id="5" name="">
            <a:extLst xmlns:a="http://schemas.openxmlformats.org/drawingml/2006/main">
              <a:ext uri="{FF2B5EF4-FFF2-40B4-BE49-F238E27FC236}">
                <a16:creationId xmlns:a16="http://schemas.microsoft.com/office/drawing/2014/main" id="{BDA6600A-0C8E-4338-B7AC-E19B114E6601}"/>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Filtrează categoria sau caută după cod și descriere. Contoarele numără acțiuni curente, nu toate intervențiile.</a:t>
            </a:r>
          </a:p>
        </p:txBody>
      </p:sp>
      <p:sp>
        <p:nvSpPr>
          <p:cNvPr id="6" name="">
            <a:extLst xmlns:a="http://schemas.openxmlformats.org/drawingml/2006/main">
              <a:ext uri="{FF2B5EF4-FFF2-40B4-BE49-F238E27FC236}">
                <a16:creationId xmlns:a16="http://schemas.microsoft.com/office/drawing/2014/main" id="{E306A382-3968-44AB-8341-F4242A099465}"/>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Devizul apare doar aprobatorului eligibil, cu mandat și limite suficiente, independent de autor.</a:t>
            </a:r>
          </a:p>
        </p:txBody>
      </p:sp>
      <p:sp>
        <p:nvSpPr>
          <p:cNvPr id="7" name="">
            <a:extLst xmlns:a="http://schemas.openxmlformats.org/drawingml/2006/main">
              <a:ext uri="{FF2B5EF4-FFF2-40B4-BE49-F238E27FC236}">
                <a16:creationId xmlns:a16="http://schemas.microsoft.com/office/drawing/2014/main" id="{2F2A4E6A-F1E7-4D82-A691-752EC598DB49}"/>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„Privire de ansamblu” rămâne în meniu pentru situația generală a clădirilor. Acțiunile rezolvate dispar din lista personală.</a:t>
            </a:r>
          </a:p>
        </p:txBody>
      </p:sp>
      <p:sp>
        <p:nvSpPr>
          <p:cNvPr id="8" name="">
            <a:extLst xmlns:a="http://schemas.openxmlformats.org/drawingml/2006/main">
              <a:ext uri="{FF2B5EF4-FFF2-40B4-BE49-F238E27FC236}">
                <a16:creationId xmlns:a16="http://schemas.microsoft.com/office/drawing/2014/main" id="{AD59F533-7974-40AB-8EA3-DD8EDE3E978E}"/>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79503A"/>
                </a:solidFill>
                <a:latin typeface="Arial"/>
                <a:ea typeface="Arial"/>
                <a:cs typeface="Arial"/>
              </a:defRPr>
            </a:pPr>
            <a:r>
              <a:rPr sz="1950" b="1">
                <a:solidFill>
                  <a:srgbClr val="79503A"/>
                </a:solidFill>
                <a:latin typeface="Arial"/>
                <a:ea typeface="Arial"/>
                <a:cs typeface="Arial"/>
              </a:rPr>
              <a:t>Fiecare persoană vede operațiile pe care le poate realiza.</a:t>
            </a:r>
          </a:p>
        </p:txBody>
      </p:sp>
    </p:spTree>
    <p:extLst>
      <p:ext uri="{BB962C8B-B14F-4D97-AF65-F5344CB8AC3E}">
        <p14:creationId xmlns:p14="http://schemas.microsoft.com/office/powerpoint/2010/main" val="1974775815"/>
      </p:ext>
    </p:extLst>
  </p:cSld>
</p:sld>
</file>

<file path=ppt/slides/slide24.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7680327-CCDC-466D-B03C-E7C1057F018F}"/>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E1055692-29FA-45D5-BD17-AC541BDA4773}"/>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2. Preluarea sesizărilor QR</a:t>
            </a:r>
          </a:p>
        </p:txBody>
      </p:sp>
      <p:sp>
        <p:nvSpPr>
          <p:cNvPr id="3" name="">
            <a:extLst xmlns:a="http://schemas.openxmlformats.org/drawingml/2006/main">
              <a:ext uri="{FF2B5EF4-FFF2-40B4-BE49-F238E27FC236}">
                <a16:creationId xmlns:a16="http://schemas.microsoft.com/office/drawing/2014/main" id="{F1E6232F-4B2E-47F1-988D-E01309A6410F}"/>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C574EC2D-C8B7-401E-99A2-3A83F72E3C0E}"/>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24</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632bc7d2d68e41f9"/>
          <a:stretch xmlns:a="http://schemas.openxmlformats.org/drawingml/2006/main"/>
        </p:blipFill>
        <p:spPr>
          <a:xfrm xmlns:a="http://schemas.openxmlformats.org/drawingml/2006/main">
            <a:off x="4463024" y="1657350"/>
            <a:ext cx="7190253"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69A201C-F8DC-4628-B6EB-4FCB7D4CF643}"/>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Managerul sau dispecerul verifică descrierea, echipamentul și informațiile de contact.</a:t>
            </a:r>
          </a:p>
        </p:txBody>
      </p:sp>
      <p:sp>
        <p:nvSpPr>
          <p:cNvPr id="7" name="">
            <a:extLst xmlns:a="http://schemas.openxmlformats.org/drawingml/2006/main">
              <a:ext uri="{FF2B5EF4-FFF2-40B4-BE49-F238E27FC236}">
                <a16:creationId xmlns:a16="http://schemas.microsoft.com/office/drawing/2014/main" id="{7D3793DC-71F0-4921-89E9-120CD874E093}"/>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Poate cere clarificări sau poate respinge justificat o solicitare nevalidă.</a:t>
            </a:r>
          </a:p>
        </p:txBody>
      </p:sp>
      <p:sp>
        <p:nvSpPr>
          <p:cNvPr id="8" name="">
            <a:extLst xmlns:a="http://schemas.openxmlformats.org/drawingml/2006/main">
              <a:ext uri="{FF2B5EF4-FFF2-40B4-BE49-F238E27FC236}">
                <a16:creationId xmlns:a16="http://schemas.microsoft.com/office/drawing/2014/main" id="{DD18E317-8068-4E96-86AD-2C056882B8B3}"/>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Dispecerul poate face triajul în limita drepturilor sale, fără o trecere obligatorie prin manager.</a:t>
            </a:r>
          </a:p>
        </p:txBody>
      </p:sp>
      <p:sp>
        <p:nvSpPr>
          <p:cNvPr id="9" name="">
            <a:extLst xmlns:a="http://schemas.openxmlformats.org/drawingml/2006/main">
              <a:ext uri="{FF2B5EF4-FFF2-40B4-BE49-F238E27FC236}">
                <a16:creationId xmlns:a16="http://schemas.microsoft.com/office/drawing/2014/main" id="{35193C06-F25F-4C83-8EF7-6F746F9938E7}"/>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Sesizarea este evaluată înainte de a produce o lucrare.</a:t>
            </a:r>
          </a:p>
        </p:txBody>
      </p:sp>
    </p:spTree>
    <p:extLst>
      <p:ext uri="{BB962C8B-B14F-4D97-AF65-F5344CB8AC3E}">
        <p14:creationId xmlns:p14="http://schemas.microsoft.com/office/powerpoint/2010/main" val="1049627667"/>
      </p:ext>
    </p:extLst>
  </p:cSld>
</p:sld>
</file>

<file path=ppt/slides/slide25.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7499A32-5BE4-401F-80D8-D11C030B9DE6}"/>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7ECCFBFC-615F-49A3-88AD-4E96F90041DF}"/>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3. Planificare acum sau mai târziu</a:t>
            </a:r>
          </a:p>
        </p:txBody>
      </p:sp>
      <p:sp>
        <p:nvSpPr>
          <p:cNvPr id="3" name="">
            <a:extLst xmlns:a="http://schemas.openxmlformats.org/drawingml/2006/main">
              <a:ext uri="{FF2B5EF4-FFF2-40B4-BE49-F238E27FC236}">
                <a16:creationId xmlns:a16="http://schemas.microsoft.com/office/drawing/2014/main" id="{81931A1D-4A88-42C4-8BEE-D3F0A7CCC225}"/>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C9F1BC2A-D660-4B78-B6A3-0A1874282EC2}"/>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25</a:t>
            </a:r>
          </a:p>
        </p:txBody>
      </p:sp>
      <p:sp>
        <p:nvSpPr>
          <p:cNvPr id="5" name="">
            <a:extLst xmlns:a="http://schemas.openxmlformats.org/drawingml/2006/main">
              <a:ext uri="{FF2B5EF4-FFF2-40B4-BE49-F238E27FC236}">
                <a16:creationId xmlns:a16="http://schemas.microsoft.com/office/drawing/2014/main" id="{214A6A2D-FD43-4DC4-99DE-BE5671BF5485}"/>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Pentru o problemă urgentă, „Planifică acum” creează intervenția și permite continuarea operațională.</a:t>
            </a:r>
          </a:p>
        </p:txBody>
      </p:sp>
      <p:sp>
        <p:nvSpPr>
          <p:cNvPr id="6" name="">
            <a:extLst xmlns:a="http://schemas.openxmlformats.org/drawingml/2006/main">
              <a:ext uri="{FF2B5EF4-FFF2-40B4-BE49-F238E27FC236}">
                <a16:creationId xmlns:a16="http://schemas.microsoft.com/office/drawing/2014/main" id="{156301A0-4198-4F0A-87C7-C1C8F552A7C0}"/>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Pentru o lucrare care poate aștepta, acceptarea în coada „Lucrări de planificat” păstrează solicitarea pentru organizare ulterioară.</a:t>
            </a:r>
          </a:p>
        </p:txBody>
      </p:sp>
      <p:sp>
        <p:nvSpPr>
          <p:cNvPr id="7" name="">
            <a:extLst xmlns:a="http://schemas.openxmlformats.org/drawingml/2006/main">
              <a:ext uri="{FF2B5EF4-FFF2-40B4-BE49-F238E27FC236}">
                <a16:creationId xmlns:a16="http://schemas.microsoft.com/office/drawing/2014/main" id="{1A34A9B3-1B6B-4A8E-830B-F76628B7F1F3}"/>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O solicitare acceptată poate deveni ulterior intervenție direct din pagina sa. Crearea nu aprobă automat cheltuielile.</a:t>
            </a:r>
          </a:p>
        </p:txBody>
      </p:sp>
      <p:sp>
        <p:nvSpPr>
          <p:cNvPr id="8" name="">
            <a:extLst xmlns:a="http://schemas.openxmlformats.org/drawingml/2006/main">
              <a:ext uri="{FF2B5EF4-FFF2-40B4-BE49-F238E27FC236}">
                <a16:creationId xmlns:a16="http://schemas.microsoft.com/office/drawing/2014/main" id="{B3814EF0-EEDA-4918-B07A-59FF34C2A9B6}"/>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79503A"/>
                </a:solidFill>
                <a:latin typeface="Arial"/>
                <a:ea typeface="Arial"/>
                <a:cs typeface="Arial"/>
              </a:defRPr>
            </a:pPr>
            <a:r>
              <a:rPr sz="1950" b="1">
                <a:solidFill>
                  <a:srgbClr val="79503A"/>
                </a:solidFill>
                <a:latin typeface="Arial"/>
                <a:ea typeface="Arial"/>
                <a:cs typeface="Arial"/>
              </a:rPr>
              <a:t>Prioritizarea nu obligă managerul să programeze imediat fiecare sesizare.</a:t>
            </a:r>
          </a:p>
        </p:txBody>
      </p:sp>
    </p:spTree>
    <p:extLst>
      <p:ext uri="{BB962C8B-B14F-4D97-AF65-F5344CB8AC3E}">
        <p14:creationId xmlns:p14="http://schemas.microsoft.com/office/powerpoint/2010/main" val="1267847680"/>
      </p:ext>
    </p:extLst>
  </p:cSld>
</p:sld>
</file>

<file path=ppt/slides/slide26.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D3ADF14-C686-45EA-8567-E828ED620885}"/>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3DB18784-6FED-4F54-8E0D-DF96B88EED3C}"/>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4. Gruparea aceleiași probleme</a:t>
            </a:r>
          </a:p>
        </p:txBody>
      </p:sp>
      <p:sp>
        <p:nvSpPr>
          <p:cNvPr id="3" name="">
            <a:extLst xmlns:a="http://schemas.openxmlformats.org/drawingml/2006/main">
              <a:ext uri="{FF2B5EF4-FFF2-40B4-BE49-F238E27FC236}">
                <a16:creationId xmlns:a16="http://schemas.microsoft.com/office/drawing/2014/main" id="{7D88BE7D-DE65-4B4B-8435-C42FE7ECF2C9}"/>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6FB141C9-1F9B-468F-B208-A12CCE663B44}"/>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26</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6be099bcf334d22"/>
          <a:stretch xmlns:a="http://schemas.openxmlformats.org/drawingml/2006/main"/>
        </p:blipFill>
        <p:spPr>
          <a:xfrm xmlns:a="http://schemas.openxmlformats.org/drawingml/2006/main">
            <a:off x="4463024" y="1657350"/>
            <a:ext cx="7190253"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A5E4C85-E632-4624-9BEC-14AFC823D1A9}"/>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Managerul asociază explicit sesizarea la o intervenție activă din aceeași clădire.</a:t>
            </a:r>
          </a:p>
        </p:txBody>
      </p:sp>
      <p:sp>
        <p:nvSpPr>
          <p:cNvPr id="7" name="">
            <a:extLst xmlns:a="http://schemas.openxmlformats.org/drawingml/2006/main">
              <a:ext uri="{FF2B5EF4-FFF2-40B4-BE49-F238E27FC236}">
                <a16:creationId xmlns:a16="http://schemas.microsoft.com/office/drawing/2014/main" id="{085FB36A-D64D-4817-A8CE-50B7E184546B}"/>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Lista intervenției păstrează sesizările asociate și propriile lor linkuri.</a:t>
            </a:r>
          </a:p>
        </p:txBody>
      </p:sp>
      <p:sp>
        <p:nvSpPr>
          <p:cNvPr id="8" name="">
            <a:extLst xmlns:a="http://schemas.openxmlformats.org/drawingml/2006/main">
              <a:ext uri="{FF2B5EF4-FFF2-40B4-BE49-F238E27FC236}">
                <a16:creationId xmlns:a16="http://schemas.microsoft.com/office/drawing/2014/main" id="{2C944E8D-77E9-4301-ADCF-D68736DFBDBD}"/>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Sesizarea grupată nu mai produce o a doua lucrare de planificat.</a:t>
            </a:r>
          </a:p>
        </p:txBody>
      </p:sp>
      <p:sp>
        <p:nvSpPr>
          <p:cNvPr id="9" name="">
            <a:extLst xmlns:a="http://schemas.openxmlformats.org/drawingml/2006/main">
              <a:ext uri="{FF2B5EF4-FFF2-40B4-BE49-F238E27FC236}">
                <a16:creationId xmlns:a16="http://schemas.microsoft.com/office/drawing/2014/main" id="{32C6BD13-9527-43AC-9C83-274D5C48AD7E}"/>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Mai mulți locatari pot urmări aceeași remediere.</a:t>
            </a:r>
          </a:p>
        </p:txBody>
      </p:sp>
    </p:spTree>
    <p:extLst>
      <p:ext uri="{BB962C8B-B14F-4D97-AF65-F5344CB8AC3E}">
        <p14:creationId xmlns:p14="http://schemas.microsoft.com/office/powerpoint/2010/main" val="87654368"/>
      </p:ext>
    </p:extLst>
  </p:cSld>
</p:sld>
</file>

<file path=ppt/slides/slide27.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371A094-E77A-46A3-B959-BFA4BCB2C125}"/>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088792C9-C0AB-40A9-8547-9BAF27BE23DF}"/>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5. Continuitatea solicitării</a:t>
            </a:r>
          </a:p>
        </p:txBody>
      </p:sp>
      <p:sp>
        <p:nvSpPr>
          <p:cNvPr id="3" name="">
            <a:extLst xmlns:a="http://schemas.openxmlformats.org/drawingml/2006/main">
              <a:ext uri="{FF2B5EF4-FFF2-40B4-BE49-F238E27FC236}">
                <a16:creationId xmlns:a16="http://schemas.microsoft.com/office/drawing/2014/main" id="{62A5FF10-8020-4AC4-998B-9C05D875C472}"/>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C0E96AB0-FE99-4697-A1AB-851E7FA783E4}"/>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27</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694be2866d04e2a"/>
          <a:stretch xmlns:a="http://schemas.openxmlformats.org/drawingml/2006/main"/>
        </p:blipFill>
        <p:spPr>
          <a:xfrm xmlns:a="http://schemas.openxmlformats.org/drawingml/2006/main">
            <a:off x="4463024" y="1657350"/>
            <a:ext cx="7190253"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BDF4FB2-6C73-424C-847A-E1087524ED52}"/>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Pagina solicitării arată intervenția asociată și permite deschiderea ei directă.</a:t>
            </a:r>
          </a:p>
        </p:txBody>
      </p:sp>
      <p:sp>
        <p:nvSpPr>
          <p:cNvPr id="7" name="">
            <a:extLst xmlns:a="http://schemas.openxmlformats.org/drawingml/2006/main">
              <a:ext uri="{FF2B5EF4-FFF2-40B4-BE49-F238E27FC236}">
                <a16:creationId xmlns:a16="http://schemas.microsoft.com/office/drawing/2014/main" id="{8E174E9A-D0B1-46B6-A8FB-B2698ABD284F}"/>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Managerul continuă cu atribuirea și planificarea, fără conversii repetate.</a:t>
            </a:r>
          </a:p>
        </p:txBody>
      </p:sp>
      <p:sp>
        <p:nvSpPr>
          <p:cNvPr id="8" name="">
            <a:extLst xmlns:a="http://schemas.openxmlformats.org/drawingml/2006/main">
              <a:ext uri="{FF2B5EF4-FFF2-40B4-BE49-F238E27FC236}">
                <a16:creationId xmlns:a16="http://schemas.microsoft.com/office/drawing/2014/main" id="{A6204E04-04BA-47D5-A4F7-D30C5A28614E}"/>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Istoricul păstrează decizia de asociere.</a:t>
            </a:r>
          </a:p>
        </p:txBody>
      </p:sp>
      <p:sp>
        <p:nvSpPr>
          <p:cNvPr id="9" name="">
            <a:extLst xmlns:a="http://schemas.openxmlformats.org/drawingml/2006/main">
              <a:ext uri="{FF2B5EF4-FFF2-40B4-BE49-F238E27FC236}">
                <a16:creationId xmlns:a16="http://schemas.microsoft.com/office/drawing/2014/main" id="{B65A154C-09EE-455A-9FB5-21997661EDA8}"/>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Se poate urmări legătura dintre sesizare și intervenție.</a:t>
            </a:r>
          </a:p>
        </p:txBody>
      </p:sp>
    </p:spTree>
    <p:extLst>
      <p:ext uri="{BB962C8B-B14F-4D97-AF65-F5344CB8AC3E}">
        <p14:creationId xmlns:p14="http://schemas.microsoft.com/office/powerpoint/2010/main" val="456980650"/>
      </p:ext>
    </p:extLst>
  </p:cSld>
</p:sld>
</file>

<file path=ppt/slides/slide28.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84E61AC-E5E0-4C56-9305-929984329061}"/>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4BC52FBE-C088-4DBA-833F-C067C2300937}"/>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6. Calendar vizual</a:t>
            </a:r>
          </a:p>
        </p:txBody>
      </p:sp>
      <p:sp>
        <p:nvSpPr>
          <p:cNvPr id="3" name="">
            <a:extLst xmlns:a="http://schemas.openxmlformats.org/drawingml/2006/main">
              <a:ext uri="{FF2B5EF4-FFF2-40B4-BE49-F238E27FC236}">
                <a16:creationId xmlns:a16="http://schemas.microsoft.com/office/drawing/2014/main" id="{3680269D-7270-4C7C-BD70-0A5E04596108}"/>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F999A664-3F32-440D-8A7A-0517296E4667}"/>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28</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ffe7e7e5ebe44c0"/>
          <a:stretch xmlns:a="http://schemas.openxmlformats.org/drawingml/2006/main"/>
        </p:blipFill>
        <p:spPr>
          <a:xfrm xmlns:a="http://schemas.openxmlformats.org/drawingml/2006/main">
            <a:off x="5074256" y="1657350"/>
            <a:ext cx="5967788"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B2FF80F-5EC4-46AF-8CCD-B6CDD2881481}"/>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Calendarul oferă vederi pe zi, săptămână și lună, inclusiv organizarea pe tehnician.</a:t>
            </a:r>
          </a:p>
        </p:txBody>
      </p:sp>
      <p:sp>
        <p:nvSpPr>
          <p:cNvPr id="7" name="">
            <a:extLst xmlns:a="http://schemas.openxmlformats.org/drawingml/2006/main">
              <a:ext uri="{FF2B5EF4-FFF2-40B4-BE49-F238E27FC236}">
                <a16:creationId xmlns:a16="http://schemas.microsoft.com/office/drawing/2014/main" id="{7228262F-EDD3-4D03-BA98-A166D2BA4BC0}"/>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Managerul urmărește intervalele și suprapunerile și poate reprograma lucrările.</a:t>
            </a:r>
          </a:p>
        </p:txBody>
      </p:sp>
      <p:sp>
        <p:nvSpPr>
          <p:cNvPr id="8" name="">
            <a:extLst xmlns:a="http://schemas.openxmlformats.org/drawingml/2006/main">
              <a:ext uri="{FF2B5EF4-FFF2-40B4-BE49-F238E27FC236}">
                <a16:creationId xmlns:a16="http://schemas.microsoft.com/office/drawing/2014/main" id="{B5B4386D-BFD0-4C03-AEFF-DEF831B70BFC}"/>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Reprogramarea verifică drepturile și versiunea actuală a intervenției.</a:t>
            </a:r>
          </a:p>
        </p:txBody>
      </p:sp>
      <p:sp>
        <p:nvSpPr>
          <p:cNvPr id="9" name="">
            <a:extLst xmlns:a="http://schemas.openxmlformats.org/drawingml/2006/main">
              <a:ext uri="{FF2B5EF4-FFF2-40B4-BE49-F238E27FC236}">
                <a16:creationId xmlns:a16="http://schemas.microsoft.com/office/drawing/2014/main" id="{60E0045B-F431-4857-9EF7-556DC26497C7}"/>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Disponibilitatea echipei susține programarea urgențelor.</a:t>
            </a:r>
          </a:p>
        </p:txBody>
      </p:sp>
    </p:spTree>
    <p:extLst>
      <p:ext uri="{BB962C8B-B14F-4D97-AF65-F5344CB8AC3E}">
        <p14:creationId xmlns:p14="http://schemas.microsoft.com/office/powerpoint/2010/main" val="1700392437"/>
      </p:ext>
    </p:extLst>
  </p:cSld>
</p:sld>
</file>

<file path=ppt/slides/slide29.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B0E3160-100F-4C76-84C6-9F97EB0E7557}"/>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DD6F61A0-6A13-4F54-B70B-EA6A9AFDE851}"/>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Calendarul pe telefon</a:t>
            </a:r>
          </a:p>
        </p:txBody>
      </p:sp>
      <p:sp>
        <p:nvSpPr>
          <p:cNvPr id="3" name="">
            <a:extLst xmlns:a="http://schemas.openxmlformats.org/drawingml/2006/main">
              <a:ext uri="{FF2B5EF4-FFF2-40B4-BE49-F238E27FC236}">
                <a16:creationId xmlns:a16="http://schemas.microsoft.com/office/drawing/2014/main" id="{CCD693F4-FD16-48A9-A7DB-04C80BD6D280}"/>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14420872-4F61-43A0-A353-7370DAF61F54}"/>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29</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502ff1ae9d30445a"/>
          <a:stretch xmlns:a="http://schemas.openxmlformats.org/drawingml/2006/main"/>
        </p:blipFill>
        <p:spPr>
          <a:xfrm xmlns:a="http://schemas.openxmlformats.org/drawingml/2006/main">
            <a:off x="8091218" y="1657350"/>
            <a:ext cx="2067465" cy="4476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A7648F4-2FA5-439F-B5CF-1FD8554E8955}"/>
              </a:ext>
            </a:extLst>
          </p:cNvPr>
          <p:cNvSpPr>
            <a:spLocks xmlns:a="http://schemas.openxmlformats.org/drawingml/2006/main" noGrp="1"/>
          </p:cNvSpPr>
          <p:nvPr/>
        </p:nvSpPr>
        <p:spPr>
          <a:xfrm xmlns:a="http://schemas.openxmlformats.org/drawingml/2006/main">
            <a:off x="533400" y="1800225"/>
            <a:ext cx="61722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Calendarul rămâne accesibil în portalul web de pe telefon.</a:t>
            </a:r>
          </a:p>
        </p:txBody>
      </p:sp>
      <p:sp>
        <p:nvSpPr>
          <p:cNvPr id="7" name="">
            <a:extLst xmlns:a="http://schemas.openxmlformats.org/drawingml/2006/main">
              <a:ext uri="{FF2B5EF4-FFF2-40B4-BE49-F238E27FC236}">
                <a16:creationId xmlns:a16="http://schemas.microsoft.com/office/drawing/2014/main" id="{8B3F6E3B-CD3F-40E0-9ABA-1FB395788E0D}"/>
              </a:ext>
            </a:extLst>
          </p:cNvPr>
          <p:cNvSpPr>
            <a:spLocks xmlns:a="http://schemas.openxmlformats.org/drawingml/2006/main" noGrp="1"/>
          </p:cNvSpPr>
          <p:nvPr/>
        </p:nvSpPr>
        <p:spPr>
          <a:xfrm xmlns:a="http://schemas.openxmlformats.org/drawingml/2006/main">
            <a:off x="533400" y="3009900"/>
            <a:ext cx="61722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Vederile ample se derulează în propriul container, fără a lărgi întreaga pagină.</a:t>
            </a:r>
          </a:p>
        </p:txBody>
      </p:sp>
      <p:sp>
        <p:nvSpPr>
          <p:cNvPr id="8" name="">
            <a:extLst xmlns:a="http://schemas.openxmlformats.org/drawingml/2006/main">
              <a:ext uri="{FF2B5EF4-FFF2-40B4-BE49-F238E27FC236}">
                <a16:creationId xmlns:a16="http://schemas.microsoft.com/office/drawing/2014/main" id="{2EFD3083-2FB3-426E-90E1-F9C46EF86503}"/>
              </a:ext>
            </a:extLst>
          </p:cNvPr>
          <p:cNvSpPr>
            <a:spLocks xmlns:a="http://schemas.openxmlformats.org/drawingml/2006/main" noGrp="1"/>
          </p:cNvSpPr>
          <p:nvPr/>
        </p:nvSpPr>
        <p:spPr>
          <a:xfrm xmlns:a="http://schemas.openxmlformats.org/drawingml/2006/main">
            <a:off x="533400" y="4219575"/>
            <a:ext cx="61722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Intervalele pot fi urmărite și în deplasare.</a:t>
            </a:r>
          </a:p>
        </p:txBody>
      </p:sp>
      <p:sp>
        <p:nvSpPr>
          <p:cNvPr id="9" name="">
            <a:extLst xmlns:a="http://schemas.openxmlformats.org/drawingml/2006/main">
              <a:ext uri="{FF2B5EF4-FFF2-40B4-BE49-F238E27FC236}">
                <a16:creationId xmlns:a16="http://schemas.microsoft.com/office/drawing/2014/main" id="{751387F4-6F11-4B51-BF44-3DD609A5E386}"/>
              </a:ext>
            </a:extLst>
          </p:cNvPr>
          <p:cNvSpPr>
            <a:spLocks xmlns:a="http://schemas.openxmlformats.org/drawingml/2006/main" noGrp="1"/>
          </p:cNvSpPr>
          <p:nvPr/>
        </p:nvSpPr>
        <p:spPr>
          <a:xfrm xmlns:a="http://schemas.openxmlformats.org/drawingml/2006/main">
            <a:off x="533400" y="5505450"/>
            <a:ext cx="61722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Aceleași date de planificare pe calculator și mobil.</a:t>
            </a:r>
          </a:p>
        </p:txBody>
      </p:sp>
    </p:spTree>
    <p:extLst>
      <p:ext uri="{BB962C8B-B14F-4D97-AF65-F5344CB8AC3E}">
        <p14:creationId xmlns:p14="http://schemas.microsoft.com/office/powerpoint/2010/main" val="52682234"/>
      </p:ext>
    </p:extLst>
  </p:cSld>
</p:sld>
</file>

<file path=ppt/slides/slide30.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0ADBAEF-0F78-4225-960D-EBDC5339AF4C}"/>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1C3F12F6-9B17-47F6-977F-40DBC7AE46D9}"/>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7. Atribuirea și pregătirea lucrării</a:t>
            </a:r>
          </a:p>
        </p:txBody>
      </p:sp>
      <p:sp>
        <p:nvSpPr>
          <p:cNvPr id="3" name="">
            <a:extLst xmlns:a="http://schemas.openxmlformats.org/drawingml/2006/main">
              <a:ext uri="{FF2B5EF4-FFF2-40B4-BE49-F238E27FC236}">
                <a16:creationId xmlns:a16="http://schemas.microsoft.com/office/drawing/2014/main" id="{593B3E5B-1F7B-4D86-967E-FCDAE2A5FE09}"/>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B6652A2A-00A4-44D5-B0F0-177315368B7A}"/>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30</a:t>
            </a:r>
          </a:p>
        </p:txBody>
      </p:sp>
      <p:sp>
        <p:nvSpPr>
          <p:cNvPr id="5" name="">
            <a:extLst xmlns:a="http://schemas.openxmlformats.org/drawingml/2006/main">
              <a:ext uri="{FF2B5EF4-FFF2-40B4-BE49-F238E27FC236}">
                <a16:creationId xmlns:a16="http://schemas.microsoft.com/office/drawing/2014/main" id="{B32706F0-D139-42A9-BF74-0455675F00C0}"/>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Managerul poate atribui direct unui tehnician sau unei echipe, în domeniul de acces permis.</a:t>
            </a:r>
          </a:p>
        </p:txBody>
      </p:sp>
      <p:sp>
        <p:nvSpPr>
          <p:cNvPr id="6" name="">
            <a:extLst xmlns:a="http://schemas.openxmlformats.org/drawingml/2006/main">
              <a:ext uri="{FF2B5EF4-FFF2-40B4-BE49-F238E27FC236}">
                <a16:creationId xmlns:a16="http://schemas.microsoft.com/office/drawing/2014/main" id="{5D9F0283-092F-463C-8EE0-34ADEE563124}"/>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Consultă calificările, disponibilitatea și capacitatea. Derogările necesare trebuie justificate.</a:t>
            </a:r>
          </a:p>
        </p:txBody>
      </p:sp>
      <p:sp>
        <p:nvSpPr>
          <p:cNvPr id="7" name="">
            <a:extLst xmlns:a="http://schemas.openxmlformats.org/drawingml/2006/main">
              <a:ext uri="{FF2B5EF4-FFF2-40B4-BE49-F238E27FC236}">
                <a16:creationId xmlns:a16="http://schemas.microsoft.com/office/drawing/2014/main" id="{BA4B9196-D5EA-4B01-B918-FEE060E9574B}"/>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Atașează procedurile și stabilește intervalul, termenul și prioritatea înaintea execuției.</a:t>
            </a:r>
          </a:p>
        </p:txBody>
      </p:sp>
      <p:sp>
        <p:nvSpPr>
          <p:cNvPr id="8" name="">
            <a:extLst xmlns:a="http://schemas.openxmlformats.org/drawingml/2006/main">
              <a:ext uri="{FF2B5EF4-FFF2-40B4-BE49-F238E27FC236}">
                <a16:creationId xmlns:a16="http://schemas.microsoft.com/office/drawing/2014/main" id="{D12B24CB-8EBB-41A9-9E49-C3E7287C0541}"/>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79503A"/>
                </a:solidFill>
                <a:latin typeface="Arial"/>
                <a:ea typeface="Arial"/>
                <a:cs typeface="Arial"/>
              </a:defRPr>
            </a:pPr>
            <a:r>
              <a:rPr sz="1950" b="1">
                <a:solidFill>
                  <a:srgbClr val="79503A"/>
                </a:solidFill>
                <a:latin typeface="Arial"/>
                <a:ea typeface="Arial"/>
                <a:cs typeface="Arial"/>
              </a:rPr>
              <a:t>Coordonarea și execuția au responsabilități clare.</a:t>
            </a:r>
          </a:p>
        </p:txBody>
      </p:sp>
    </p:spTree>
    <p:extLst>
      <p:ext uri="{BB962C8B-B14F-4D97-AF65-F5344CB8AC3E}">
        <p14:creationId xmlns:p14="http://schemas.microsoft.com/office/powerpoint/2010/main" val="71288516"/>
      </p:ext>
    </p:extLst>
  </p:cSld>
</p:sld>
</file>

<file path=ppt/slides/slide31.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9994FA6-60EB-40C9-8E98-0FB76E4E273B}"/>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2BD8596F-F2B7-46BB-8036-356B23C0E454}"/>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8. Deviz și aprobare independentă</a:t>
            </a:r>
          </a:p>
        </p:txBody>
      </p:sp>
      <p:sp>
        <p:nvSpPr>
          <p:cNvPr id="3" name="">
            <a:extLst xmlns:a="http://schemas.openxmlformats.org/drawingml/2006/main">
              <a:ext uri="{FF2B5EF4-FFF2-40B4-BE49-F238E27FC236}">
                <a16:creationId xmlns:a16="http://schemas.microsoft.com/office/drawing/2014/main" id="{18523ADC-0F2E-45DC-88D8-F98DC0C95D8A}"/>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36D5EF9A-02F6-4237-A7AA-4DE27382A3B0}"/>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31</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7e2d011013224a19"/>
          <a:stretch xmlns:a="http://schemas.openxmlformats.org/drawingml/2006/main"/>
        </p:blipFill>
        <p:spPr>
          <a:xfrm xmlns:a="http://schemas.openxmlformats.org/drawingml/2006/main">
            <a:off x="4461510" y="1657350"/>
            <a:ext cx="7193280"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B2DA2E5-4962-47E6-A578-074D28AB289D}"/>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Managerul salvează devizul estimat și îl trimite pentru aprobare.</a:t>
            </a:r>
          </a:p>
        </p:txBody>
      </p:sp>
      <p:sp>
        <p:nvSpPr>
          <p:cNvPr id="7" name="">
            <a:extLst xmlns:a="http://schemas.openxmlformats.org/drawingml/2006/main">
              <a:ext uri="{FF2B5EF4-FFF2-40B4-BE49-F238E27FC236}">
                <a16:creationId xmlns:a16="http://schemas.microsoft.com/office/drawing/2014/main" id="{A49A0CE3-A42D-498D-962E-34A7C5F66694}"/>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Membrul CEx desemnat poate aproba și peste pragul managerului, în plafonul său și cu fonduri disponibile.</a:t>
            </a:r>
          </a:p>
        </p:txBody>
      </p:sp>
      <p:sp>
        <p:nvSpPr>
          <p:cNvPr id="8" name="">
            <a:extLst xmlns:a="http://schemas.openxmlformats.org/drawingml/2006/main">
              <a:ext uri="{FF2B5EF4-FFF2-40B4-BE49-F238E27FC236}">
                <a16:creationId xmlns:a16="http://schemas.microsoft.com/office/drawing/2014/main" id="{DD8356DB-DF7C-40F0-874A-7B089BE53988}"/>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Decizia verifică toate bugetele aplicabile, versiunea și interdicția autoaprobării.</a:t>
            </a:r>
          </a:p>
        </p:txBody>
      </p:sp>
      <p:sp>
        <p:nvSpPr>
          <p:cNvPr id="9" name="">
            <a:extLst xmlns:a="http://schemas.openxmlformats.org/drawingml/2006/main">
              <a:ext uri="{FF2B5EF4-FFF2-40B4-BE49-F238E27FC236}">
                <a16:creationId xmlns:a16="http://schemas.microsoft.com/office/drawing/2014/main" id="{3B37AA3A-D956-42FD-98A8-C31362F617C7}"/>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Atribuirea lucrării nu înseamnă aprobarea cheltuielii.</a:t>
            </a:r>
          </a:p>
        </p:txBody>
      </p:sp>
    </p:spTree>
    <p:extLst>
      <p:ext uri="{BB962C8B-B14F-4D97-AF65-F5344CB8AC3E}">
        <p14:creationId xmlns:p14="http://schemas.microsoft.com/office/powerpoint/2010/main" val="800808528"/>
      </p:ext>
    </p:extLst>
  </p:cSld>
</p:sld>
</file>

<file path=ppt/slides/slide32.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2BB168E-473E-4545-8490-0F748403D2B8}"/>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35392957-DE3C-40CF-BE75-7D3B05A1ED6E}"/>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9. Bugetele asociației și clădirii</a:t>
            </a:r>
          </a:p>
        </p:txBody>
      </p:sp>
      <p:sp>
        <p:nvSpPr>
          <p:cNvPr id="3" name="">
            <a:extLst xmlns:a="http://schemas.openxmlformats.org/drawingml/2006/main">
              <a:ext uri="{FF2B5EF4-FFF2-40B4-BE49-F238E27FC236}">
                <a16:creationId xmlns:a16="http://schemas.microsoft.com/office/drawing/2014/main" id="{6CF12024-8E3C-42B3-A655-FA96505A5F5C}"/>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8025C942-3E18-42BA-903F-6D1D047433EA}"/>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32</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d3a939d6013f45c2"/>
          <a:stretch xmlns:a="http://schemas.openxmlformats.org/drawingml/2006/main"/>
        </p:blipFill>
        <p:spPr>
          <a:xfrm xmlns:a="http://schemas.openxmlformats.org/drawingml/2006/main">
            <a:off x="4461510" y="1657350"/>
            <a:ext cx="7193280"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F79A537-5EF9-4E39-A3CD-AB6FFB47A468}"/>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Devizele și achizițiile folosesc bugetul asociației și, când există, pe cel al clădirii.</a:t>
            </a:r>
          </a:p>
        </p:txBody>
      </p:sp>
      <p:sp>
        <p:nvSpPr>
          <p:cNvPr id="7" name="">
            <a:extLst xmlns:a="http://schemas.openxmlformats.org/drawingml/2006/main">
              <a:ext uri="{FF2B5EF4-FFF2-40B4-BE49-F238E27FC236}">
                <a16:creationId xmlns:a16="http://schemas.microsoft.com/office/drawing/2014/main" id="{D51BD400-832F-42E1-8B8A-857E0FA0E897}"/>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Aprobarea achiziției rezervă suma. Recepția pieselor înregistrează cheltuiala reală.</a:t>
            </a:r>
          </a:p>
        </p:txBody>
      </p:sp>
      <p:sp>
        <p:nvSpPr>
          <p:cNvPr id="8" name="">
            <a:extLst xmlns:a="http://schemas.openxmlformats.org/drawingml/2006/main">
              <a:ext uri="{FF2B5EF4-FFF2-40B4-BE49-F238E27FC236}">
                <a16:creationId xmlns:a16="http://schemas.microsoft.com/office/drawing/2014/main" id="{324ACFE7-1452-4571-9CF9-04D6BE292DDA}"/>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Returul ajustează cheltuiala. Consumul piesei rămâne cost al lucrării, fără dublare în buget.</a:t>
            </a:r>
          </a:p>
        </p:txBody>
      </p:sp>
      <p:sp>
        <p:nvSpPr>
          <p:cNvPr id="9" name="">
            <a:extLst xmlns:a="http://schemas.openxmlformats.org/drawingml/2006/main">
              <a:ext uri="{FF2B5EF4-FFF2-40B4-BE49-F238E27FC236}">
                <a16:creationId xmlns:a16="http://schemas.microsoft.com/office/drawing/2014/main" id="{31D3C696-D815-46C4-941B-998586BA75C2}"/>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Bugetul arată cheltuieli, angajamente și disponibil.</a:t>
            </a:r>
          </a:p>
        </p:txBody>
      </p:sp>
    </p:spTree>
    <p:extLst>
      <p:ext uri="{BB962C8B-B14F-4D97-AF65-F5344CB8AC3E}">
        <p14:creationId xmlns:p14="http://schemas.microsoft.com/office/powerpoint/2010/main" val="1737978519"/>
      </p:ext>
    </p:extLst>
  </p:cSld>
</p:sld>
</file>

<file path=ppt/slides/slide33.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6A11BA0-D4DE-4D3C-8F55-4EC8918AE908}"/>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01EDA820-6633-4FD6-9050-D41105B9FF28}"/>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10. Lucrări cu prestatori externi</a:t>
            </a:r>
          </a:p>
        </p:txBody>
      </p:sp>
      <p:sp>
        <p:nvSpPr>
          <p:cNvPr id="3" name="">
            <a:extLst xmlns:a="http://schemas.openxmlformats.org/drawingml/2006/main">
              <a:ext uri="{FF2B5EF4-FFF2-40B4-BE49-F238E27FC236}">
                <a16:creationId xmlns:a16="http://schemas.microsoft.com/office/drawing/2014/main" id="{2A403087-A1EC-4286-AD57-0444CF0C1B8B}"/>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1102F73C-299A-47BE-95B2-6F20044713DD}"/>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33</a:t>
            </a:r>
          </a:p>
        </p:txBody>
      </p:sp>
      <p:sp>
        <p:nvSpPr>
          <p:cNvPr id="5" name="">
            <a:extLst xmlns:a="http://schemas.openxmlformats.org/drawingml/2006/main">
              <a:ext uri="{FF2B5EF4-FFF2-40B4-BE49-F238E27FC236}">
                <a16:creationId xmlns:a16="http://schemas.microsoft.com/office/drawing/2014/main" id="{9C4020B7-6507-4E15-9B7B-781301F5660B}"/>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Managerul invită un prestator configurat, comunicând explicit instrucțiunile destinate lui.</a:t>
            </a:r>
          </a:p>
        </p:txBody>
      </p:sp>
      <p:sp>
        <p:nvSpPr>
          <p:cNvPr id="6" name="">
            <a:extLst xmlns:a="http://schemas.openxmlformats.org/drawingml/2006/main">
              <a:ext uri="{FF2B5EF4-FFF2-40B4-BE49-F238E27FC236}">
                <a16:creationId xmlns:a16="http://schemas.microsoft.com/office/drawing/2014/main" id="{F2C943EA-4700-4128-A534-3CCB157A6564}"/>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Prestatorul trimite oferta. Managerul alege și atribuie, iar aprobarea financiară rămâne separată.</a:t>
            </a:r>
          </a:p>
        </p:txBody>
      </p:sp>
      <p:sp>
        <p:nvSpPr>
          <p:cNvPr id="7" name="">
            <a:extLst xmlns:a="http://schemas.openxmlformats.org/drawingml/2006/main">
              <a:ext uri="{FF2B5EF4-FFF2-40B4-BE49-F238E27FC236}">
                <a16:creationId xmlns:a16="http://schemas.microsoft.com/office/drawing/2014/main" id="{8F249CB9-E34A-471F-9C11-D381973BAA64}"/>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Prestatorul acceptă lucrarea, execută și predă rezultatul. Managerul verifică predarea înaintea închiderii.</a:t>
            </a:r>
          </a:p>
        </p:txBody>
      </p:sp>
      <p:sp>
        <p:nvSpPr>
          <p:cNvPr id="8" name="">
            <a:extLst xmlns:a="http://schemas.openxmlformats.org/drawingml/2006/main">
              <a:ext uri="{FF2B5EF4-FFF2-40B4-BE49-F238E27FC236}">
                <a16:creationId xmlns:a16="http://schemas.microsoft.com/office/drawing/2014/main" id="{DB8BC470-B468-436C-A0D2-72516E4BF211}"/>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79503A"/>
                </a:solidFill>
                <a:latin typeface="Arial"/>
                <a:ea typeface="Arial"/>
                <a:cs typeface="Arial"/>
              </a:defRPr>
            </a:pPr>
            <a:r>
              <a:rPr sz="1950" b="1">
                <a:solidFill>
                  <a:srgbClr val="79503A"/>
                </a:solidFill>
                <a:latin typeface="Arial"/>
                <a:ea typeface="Arial"/>
                <a:cs typeface="Arial"/>
              </a:rPr>
              <a:t>Prestatorul vede doar intervențiile pentru care are acces dedicat.</a:t>
            </a:r>
          </a:p>
        </p:txBody>
      </p:sp>
    </p:spTree>
    <p:extLst>
      <p:ext uri="{BB962C8B-B14F-4D97-AF65-F5344CB8AC3E}">
        <p14:creationId xmlns:p14="http://schemas.microsoft.com/office/powerpoint/2010/main" val="1106464275"/>
      </p:ext>
    </p:extLst>
  </p:cSld>
</p:sld>
</file>

<file path=ppt/slides/slide34.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8A52727-EF1A-430C-BD69-0CC05B9D845E}"/>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1A4AFF94-AA68-43FF-9CC1-37B3A1FC2D6C}"/>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Acceptarea prin contul prestatorului</a:t>
            </a:r>
          </a:p>
        </p:txBody>
      </p:sp>
      <p:sp>
        <p:nvSpPr>
          <p:cNvPr id="3" name="">
            <a:extLst xmlns:a="http://schemas.openxmlformats.org/drawingml/2006/main">
              <a:ext uri="{FF2B5EF4-FFF2-40B4-BE49-F238E27FC236}">
                <a16:creationId xmlns:a16="http://schemas.microsoft.com/office/drawing/2014/main" id="{7EA9A41F-93CB-4DBA-AAB1-D7CE0047AC35}"/>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3EC99D1A-1406-4BDD-B14A-D338E25F4875}"/>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34</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e572ac3134cd4d03"/>
          <a:srcRect xmlns:a="http://schemas.openxmlformats.org/drawingml/2006/main" l="37000" t="4500" r="37000" b="67000"/>
          <a:stretch xmlns:a="http://schemas.openxmlformats.org/drawingml/2006/main">
            <a:fillRect l="0" t="0" r="0" b="0"/>
          </a:stretch>
        </p:blipFill>
        <p:spPr>
          <a:xfrm xmlns:a="http://schemas.openxmlformats.org/drawingml/2006/main">
            <a:off x="4519251" y="1657350"/>
            <a:ext cx="7077797"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CD424428-1579-4B11-88FE-E639FE2A61EB}"/>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Prestatorul primește „Acceptă lucrarea atribuită” în propriile acțiuni.</a:t>
            </a:r>
          </a:p>
        </p:txBody>
      </p:sp>
      <p:sp>
        <p:nvSpPr>
          <p:cNvPr id="7" name="">
            <a:extLst xmlns:a="http://schemas.openxmlformats.org/drawingml/2006/main">
              <a:ext uri="{FF2B5EF4-FFF2-40B4-BE49-F238E27FC236}">
                <a16:creationId xmlns:a16="http://schemas.microsoft.com/office/drawing/2014/main" id="{A86EAFC0-C0B4-40D6-ADD4-07F67CF78F64}"/>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După acceptare urmează începerea execuției și predarea rezultatului, ca operații distincte.</a:t>
            </a:r>
          </a:p>
        </p:txBody>
      </p:sp>
      <p:sp>
        <p:nvSpPr>
          <p:cNvPr id="8" name="">
            <a:extLst xmlns:a="http://schemas.openxmlformats.org/drawingml/2006/main">
              <a:ext uri="{FF2B5EF4-FFF2-40B4-BE49-F238E27FC236}">
                <a16:creationId xmlns:a16="http://schemas.microsoft.com/office/drawing/2014/main" id="{ACE6B21E-5A8C-42A4-B5B7-B16EAB2F5707}"/>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După predare, operația de verificare revine managerului.</a:t>
            </a:r>
          </a:p>
        </p:txBody>
      </p:sp>
      <p:sp>
        <p:nvSpPr>
          <p:cNvPr id="9" name="">
            <a:extLst xmlns:a="http://schemas.openxmlformats.org/drawingml/2006/main">
              <a:ext uri="{FF2B5EF4-FFF2-40B4-BE49-F238E27FC236}">
                <a16:creationId xmlns:a16="http://schemas.microsoft.com/office/drawing/2014/main" id="{3A6AD5E2-54ED-44F3-9817-BF6FC5BF5110}"/>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Responsabilitatea se transferă între participanți, în același flux.</a:t>
            </a:r>
          </a:p>
        </p:txBody>
      </p:sp>
    </p:spTree>
    <p:extLst>
      <p:ext uri="{BB962C8B-B14F-4D97-AF65-F5344CB8AC3E}">
        <p14:creationId xmlns:p14="http://schemas.microsoft.com/office/powerpoint/2010/main" val="626406662"/>
      </p:ext>
    </p:extLst>
  </p:cSld>
</p:sld>
</file>

<file path=ppt/slides/slide35.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C9D3B80-4A64-4062-8018-64E55C9DE484}"/>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72E0F9E3-4390-410E-9EC7-7758A9CCB256}"/>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11. Solicitarea remedierii în garanție</a:t>
            </a:r>
          </a:p>
        </p:txBody>
      </p:sp>
      <p:sp>
        <p:nvSpPr>
          <p:cNvPr id="3" name="">
            <a:extLst xmlns:a="http://schemas.openxmlformats.org/drawingml/2006/main">
              <a:ext uri="{FF2B5EF4-FFF2-40B4-BE49-F238E27FC236}">
                <a16:creationId xmlns:a16="http://schemas.microsoft.com/office/drawing/2014/main" id="{4191BC71-7B21-4FA0-8548-F878A5D6C5E6}"/>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50704C70-901F-4A2A-A53A-940BAC5260CB}"/>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35</a:t>
            </a:r>
          </a:p>
        </p:txBody>
      </p:sp>
      <p:sp>
        <p:nvSpPr>
          <p:cNvPr id="5" name="">
            <a:extLst xmlns:a="http://schemas.openxmlformats.org/drawingml/2006/main">
              <a:ext uri="{FF2B5EF4-FFF2-40B4-BE49-F238E27FC236}">
                <a16:creationId xmlns:a16="http://schemas.microsoft.com/office/drawing/2014/main" id="{A55BEA67-9EBB-4B1E-B098-ADC645AEDD90}"/>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Managerul selectează documentul și revizia de referință, data constatării și condițiile comunicate prestatorului.</a:t>
            </a:r>
          </a:p>
        </p:txBody>
      </p:sp>
      <p:sp>
        <p:nvSpPr>
          <p:cNvPr id="6" name="">
            <a:extLst xmlns:a="http://schemas.openxmlformats.org/drawingml/2006/main">
              <a:ext uri="{FF2B5EF4-FFF2-40B4-BE49-F238E27FC236}">
                <a16:creationId xmlns:a16="http://schemas.microsoft.com/office/drawing/2014/main" id="{267D684A-CBC5-4118-B99D-3276396B899C}"/>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Fișierul complet rămâne nepartajat implicit. Valabilitatea documentului nu confirmă singură acoperirea problemei.</a:t>
            </a:r>
          </a:p>
        </p:txBody>
      </p:sp>
      <p:sp>
        <p:nvSpPr>
          <p:cNvPr id="7" name="">
            <a:extLst xmlns:a="http://schemas.openxmlformats.org/drawingml/2006/main">
              <a:ext uri="{FF2B5EF4-FFF2-40B4-BE49-F238E27FC236}">
                <a16:creationId xmlns:a16="http://schemas.microsoft.com/office/drawing/2014/main" id="{8ACFFDB6-283D-4AF9-9FDF-131E4996E143}"/>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Prestatorul acceptă sau refuză justificat cererea. Istoricul păstrează decizia și condițiile.</a:t>
            </a:r>
          </a:p>
        </p:txBody>
      </p:sp>
      <p:sp>
        <p:nvSpPr>
          <p:cNvPr id="8" name="">
            <a:extLst xmlns:a="http://schemas.openxmlformats.org/drawingml/2006/main">
              <a:ext uri="{FF2B5EF4-FFF2-40B4-BE49-F238E27FC236}">
                <a16:creationId xmlns:a16="http://schemas.microsoft.com/office/drawing/2014/main" id="{174658AD-B3C2-4070-83FB-F264235F6E6B}"/>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79503A"/>
                </a:solidFill>
                <a:latin typeface="Arial"/>
                <a:ea typeface="Arial"/>
                <a:cs typeface="Arial"/>
              </a:defRPr>
            </a:pPr>
            <a:r>
              <a:rPr sz="1950" b="1">
                <a:solidFill>
                  <a:srgbClr val="79503A"/>
                </a:solidFill>
                <a:latin typeface="Arial"/>
                <a:ea typeface="Arial"/>
                <a:cs typeface="Arial"/>
              </a:rPr>
              <a:t>Garanția devine un flux urmărit, nu doar un document în arhivă.</a:t>
            </a:r>
          </a:p>
        </p:txBody>
      </p:sp>
    </p:spTree>
    <p:extLst>
      <p:ext uri="{BB962C8B-B14F-4D97-AF65-F5344CB8AC3E}">
        <p14:creationId xmlns:p14="http://schemas.microsoft.com/office/powerpoint/2010/main" val="1811185693"/>
      </p:ext>
    </p:extLst>
  </p:cSld>
</p:sld>
</file>

<file path=ppt/slides/slide36.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1ADCDC0-1FE5-4D7B-B2A3-6504194E7F19}"/>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CFE7AE4C-901E-4981-8C9E-8C41523770BC}"/>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12. Acceptarea acoperirii de garanție</a:t>
            </a:r>
          </a:p>
        </p:txBody>
      </p:sp>
      <p:sp>
        <p:nvSpPr>
          <p:cNvPr id="3" name="">
            <a:extLst xmlns:a="http://schemas.openxmlformats.org/drawingml/2006/main">
              <a:ext uri="{FF2B5EF4-FFF2-40B4-BE49-F238E27FC236}">
                <a16:creationId xmlns:a16="http://schemas.microsoft.com/office/drawing/2014/main" id="{3C63FB3D-3B0D-48E2-98CA-2C52631EFEF3}"/>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33F0431A-0FED-41CF-912A-2C83E0C11D67}"/>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36</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1dd3267329a4c2a"/>
          <a:stretch xmlns:a="http://schemas.openxmlformats.org/drawingml/2006/main"/>
        </p:blipFill>
        <p:spPr>
          <a:xfrm xmlns:a="http://schemas.openxmlformats.org/drawingml/2006/main">
            <a:off x="4457700" y="1878752"/>
            <a:ext cx="7200900" cy="405299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F3CA7BA-1E53-4B25-BD56-E61C505BDF43}"/>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Acceptarea poate produce o ofertă de prestator cu valoarea zero.</a:t>
            </a:r>
          </a:p>
        </p:txBody>
      </p:sp>
      <p:sp>
        <p:nvSpPr>
          <p:cNvPr id="7" name="">
            <a:extLst xmlns:a="http://schemas.openxmlformats.org/drawingml/2006/main">
              <a:ext uri="{FF2B5EF4-FFF2-40B4-BE49-F238E27FC236}">
                <a16:creationId xmlns:a16="http://schemas.microsoft.com/office/drawing/2014/main" id="{017C4632-9AB6-476B-A219-60629B544FD0}"/>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Managerul atribuie, iar aprobarea independentă se păstrează dacă politica o cere.</a:t>
            </a:r>
          </a:p>
        </p:txBody>
      </p:sp>
      <p:sp>
        <p:nvSpPr>
          <p:cNvPr id="8" name="">
            <a:extLst xmlns:a="http://schemas.openxmlformats.org/drawingml/2006/main">
              <a:ext uri="{FF2B5EF4-FFF2-40B4-BE49-F238E27FC236}">
                <a16:creationId xmlns:a16="http://schemas.microsoft.com/office/drawing/2014/main" id="{3F3A8FB6-15F4-4003-9B15-4A58B06625A7}"/>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Costurile reale nu se șterg. Refuzul sau retragerea nu permit folosirea unei acoperiri inexistente.</a:t>
            </a:r>
          </a:p>
        </p:txBody>
      </p:sp>
      <p:sp>
        <p:nvSpPr>
          <p:cNvPr id="9" name="">
            <a:extLst xmlns:a="http://schemas.openxmlformats.org/drawingml/2006/main">
              <a:ext uri="{FF2B5EF4-FFF2-40B4-BE49-F238E27FC236}">
                <a16:creationId xmlns:a16="http://schemas.microsoft.com/office/drawing/2014/main" id="{70132EB4-FAD5-48EA-AD1B-C385E1950033}"/>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Garanția nu ocolește controlul financiar.</a:t>
            </a:r>
          </a:p>
        </p:txBody>
      </p:sp>
    </p:spTree>
    <p:extLst>
      <p:ext uri="{BB962C8B-B14F-4D97-AF65-F5344CB8AC3E}">
        <p14:creationId xmlns:p14="http://schemas.microsoft.com/office/powerpoint/2010/main" val="1997243762"/>
      </p:ext>
    </p:extLst>
  </p:cSld>
</p:sld>
</file>

<file path=ppt/slides/slide37.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9830E42-59DF-47BA-BB6A-962EAE77E6B8}"/>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E88A41DF-A6A2-4F37-AA8D-F39E8C799663}"/>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13. Verificare tehnică și recepție</a:t>
            </a:r>
          </a:p>
        </p:txBody>
      </p:sp>
      <p:sp>
        <p:nvSpPr>
          <p:cNvPr id="3" name="">
            <a:extLst xmlns:a="http://schemas.openxmlformats.org/drawingml/2006/main">
              <a:ext uri="{FF2B5EF4-FFF2-40B4-BE49-F238E27FC236}">
                <a16:creationId xmlns:a16="http://schemas.microsoft.com/office/drawing/2014/main" id="{DAB72D8B-749E-4D60-B22D-01D376E09936}"/>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8B8D51F9-A267-4895-B746-AA301EA8CCA4}"/>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37</a:t>
            </a:r>
          </a:p>
        </p:txBody>
      </p:sp>
      <p:sp>
        <p:nvSpPr>
          <p:cNvPr id="5" name="">
            <a:extLst xmlns:a="http://schemas.openxmlformats.org/drawingml/2006/main">
              <a:ext uri="{FF2B5EF4-FFF2-40B4-BE49-F238E27FC236}">
                <a16:creationId xmlns:a16="http://schemas.microsoft.com/office/drawing/2014/main" id="{7A99C4E3-EC6B-489D-9730-8CBE0A7BAD52}"/>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Tehnicianul sau prestatorul predă rezultatul. Managerul verifică îndeplinirea lucrării.</a:t>
            </a:r>
          </a:p>
        </p:txBody>
      </p:sp>
      <p:sp>
        <p:nvSpPr>
          <p:cNvPr id="6" name="">
            <a:extLst xmlns:a="http://schemas.openxmlformats.org/drawingml/2006/main">
              <a:ext uri="{FF2B5EF4-FFF2-40B4-BE49-F238E27FC236}">
                <a16:creationId xmlns:a16="http://schemas.microsoft.com/office/drawing/2014/main" id="{B8716B5F-AFBF-4E7A-B1EF-6223CA106709}"/>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Recepția formală aparține unui reprezentant autorizat al asociației, desemnat separat pe clădire și perioadă.</a:t>
            </a:r>
          </a:p>
        </p:txBody>
      </p:sp>
      <p:sp>
        <p:nvSpPr>
          <p:cNvPr id="7" name="">
            <a:extLst xmlns:a="http://schemas.openxmlformats.org/drawingml/2006/main">
              <a:ext uri="{FF2B5EF4-FFF2-40B4-BE49-F238E27FC236}">
                <a16:creationId xmlns:a16="http://schemas.microsoft.com/office/drawing/2014/main" id="{F50C5A23-1225-4CEB-9E2F-905F0B486738}"/>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O cerere de recepție deja trimisă trebuie soluționată înainte de închidere, chiar dacă politica generală este opțională.</a:t>
            </a:r>
          </a:p>
        </p:txBody>
      </p:sp>
      <p:sp>
        <p:nvSpPr>
          <p:cNvPr id="8" name="">
            <a:extLst xmlns:a="http://schemas.openxmlformats.org/drawingml/2006/main">
              <a:ext uri="{FF2B5EF4-FFF2-40B4-BE49-F238E27FC236}">
                <a16:creationId xmlns:a16="http://schemas.microsoft.com/office/drawing/2014/main" id="{02087686-BAB3-4267-87FC-08E981638E83}"/>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79503A"/>
                </a:solidFill>
                <a:latin typeface="Arial"/>
                <a:ea typeface="Arial"/>
                <a:cs typeface="Arial"/>
              </a:defRPr>
            </a:pPr>
            <a:r>
              <a:rPr sz="1950" b="1">
                <a:solidFill>
                  <a:srgbClr val="79503A"/>
                </a:solidFill>
                <a:latin typeface="Arial"/>
                <a:ea typeface="Arial"/>
                <a:cs typeface="Arial"/>
              </a:rPr>
              <a:t>Execuția, coordonarea și acceptarea asociației nu se confundă.</a:t>
            </a:r>
          </a:p>
        </p:txBody>
      </p:sp>
    </p:spTree>
    <p:extLst>
      <p:ext uri="{BB962C8B-B14F-4D97-AF65-F5344CB8AC3E}">
        <p14:creationId xmlns:p14="http://schemas.microsoft.com/office/powerpoint/2010/main" val="43959868"/>
      </p:ext>
    </p:extLst>
  </p:cSld>
</p:sld>
</file>

<file path=ppt/slides/slide38.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C89BC05-3A2B-43CD-BEE8-9716C3533AA2}"/>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F079945A-3C91-4B8C-B13F-0448BE0951B8}"/>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Recepția în acțiunile reprezentantului</a:t>
            </a:r>
          </a:p>
        </p:txBody>
      </p:sp>
      <p:sp>
        <p:nvSpPr>
          <p:cNvPr id="3" name="">
            <a:extLst xmlns:a="http://schemas.openxmlformats.org/drawingml/2006/main">
              <a:ext uri="{FF2B5EF4-FFF2-40B4-BE49-F238E27FC236}">
                <a16:creationId xmlns:a16="http://schemas.microsoft.com/office/drawing/2014/main" id="{9FF94A9D-D3F0-4539-B495-B978DAE4FD8E}"/>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6B02D486-0732-4A0E-9B8B-272C52869A2E}"/>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38</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39984c9114042dc"/>
          <a:srcRect xmlns:a="http://schemas.openxmlformats.org/drawingml/2006/main" l="37000" t="4500" r="37000" b="67000"/>
          <a:stretch xmlns:a="http://schemas.openxmlformats.org/drawingml/2006/main">
            <a:fillRect l="0" t="0" r="0" b="0"/>
          </a:stretch>
        </p:blipFill>
        <p:spPr>
          <a:xfrm xmlns:a="http://schemas.openxmlformats.org/drawingml/2006/main">
            <a:off x="4519251" y="1657350"/>
            <a:ext cx="7077797"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BF1B4D5-7E60-4684-BC1B-03271A24758B}"/>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Reprezentantul desemnat primește „Verifică și decide recepția”.</a:t>
            </a:r>
          </a:p>
        </p:txBody>
      </p:sp>
      <p:sp>
        <p:nvSpPr>
          <p:cNvPr id="7" name="">
            <a:extLst xmlns:a="http://schemas.openxmlformats.org/drawingml/2006/main">
              <a:ext uri="{FF2B5EF4-FFF2-40B4-BE49-F238E27FC236}">
                <a16:creationId xmlns:a16="http://schemas.microsoft.com/office/drawing/2014/main" id="{98AC9990-0D2B-4034-83E4-B7728499C612}"/>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Vede rezultatul comunicat explicit, nu contextul intern al managerului.</a:t>
            </a:r>
          </a:p>
        </p:txBody>
      </p:sp>
      <p:sp>
        <p:nvSpPr>
          <p:cNvPr id="8" name="">
            <a:extLst xmlns:a="http://schemas.openxmlformats.org/drawingml/2006/main">
              <a:ext uri="{FF2B5EF4-FFF2-40B4-BE49-F238E27FC236}">
                <a16:creationId xmlns:a16="http://schemas.microsoft.com/office/drawing/2014/main" id="{5C4721CE-DF56-475B-8913-C216F6F718FF}"/>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După decizie, acțiunea sa dispare. Închiderea revine managerului, după verificarea condițiilor.</a:t>
            </a:r>
          </a:p>
        </p:txBody>
      </p:sp>
      <p:sp>
        <p:nvSpPr>
          <p:cNvPr id="9" name="">
            <a:extLst xmlns:a="http://schemas.openxmlformats.org/drawingml/2006/main">
              <a:ext uri="{FF2B5EF4-FFF2-40B4-BE49-F238E27FC236}">
                <a16:creationId xmlns:a16="http://schemas.microsoft.com/office/drawing/2014/main" id="{C54050F0-81BB-4658-BC8B-5622BE78C63F}"/>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Mandatul asociației rămâne separat de execuție și coordonare.</a:t>
            </a:r>
          </a:p>
        </p:txBody>
      </p:sp>
    </p:spTree>
    <p:extLst>
      <p:ext uri="{BB962C8B-B14F-4D97-AF65-F5344CB8AC3E}">
        <p14:creationId xmlns:p14="http://schemas.microsoft.com/office/powerpoint/2010/main" val="1819195955"/>
      </p:ext>
    </p:extLst>
  </p:cSld>
</p:sld>
</file>

<file path=ppt/slides/slide39.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65C2C58-588F-46F4-BC20-ACBE1C87F1A9}"/>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48F7989A-1296-4428-8AB3-3281057A26D5}"/>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14. Decizia reprezentantului asociației</a:t>
            </a:r>
          </a:p>
        </p:txBody>
      </p:sp>
      <p:sp>
        <p:nvSpPr>
          <p:cNvPr id="3" name="">
            <a:extLst xmlns:a="http://schemas.openxmlformats.org/drawingml/2006/main">
              <a:ext uri="{FF2B5EF4-FFF2-40B4-BE49-F238E27FC236}">
                <a16:creationId xmlns:a16="http://schemas.microsoft.com/office/drawing/2014/main" id="{03F050F3-E6FB-4FA3-A93E-C534BB11BD75}"/>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534B274B-2F5D-44CA-AC5A-0A75E5071A74}"/>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39</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9f61ccd1b4847c2"/>
          <a:stretch xmlns:a="http://schemas.openxmlformats.org/drawingml/2006/main"/>
        </p:blipFill>
        <p:spPr>
          <a:xfrm xmlns:a="http://schemas.openxmlformats.org/drawingml/2006/main">
            <a:off x="8091218" y="1657350"/>
            <a:ext cx="2067465" cy="4476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0877BA3-9563-49C0-925C-652B7A8D6210}"/>
              </a:ext>
            </a:extLst>
          </p:cNvPr>
          <p:cNvSpPr>
            <a:spLocks xmlns:a="http://schemas.openxmlformats.org/drawingml/2006/main" noGrp="1"/>
          </p:cNvSpPr>
          <p:nvPr/>
        </p:nvSpPr>
        <p:spPr>
          <a:xfrm xmlns:a="http://schemas.openxmlformats.org/drawingml/2006/main">
            <a:off x="533400" y="1800225"/>
            <a:ext cx="61722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Reprezentantul se autentifică și consultă rezultatul comunicat.</a:t>
            </a:r>
          </a:p>
        </p:txBody>
      </p:sp>
      <p:sp>
        <p:nvSpPr>
          <p:cNvPr id="7" name="">
            <a:extLst xmlns:a="http://schemas.openxmlformats.org/drawingml/2006/main">
              <a:ext uri="{FF2B5EF4-FFF2-40B4-BE49-F238E27FC236}">
                <a16:creationId xmlns:a16="http://schemas.microsoft.com/office/drawing/2014/main" id="{D85BA01A-9448-4441-8CFD-E04D4618C9FD}"/>
              </a:ext>
            </a:extLst>
          </p:cNvPr>
          <p:cNvSpPr>
            <a:spLocks xmlns:a="http://schemas.openxmlformats.org/drawingml/2006/main" noGrp="1"/>
          </p:cNvSpPr>
          <p:nvPr/>
        </p:nvSpPr>
        <p:spPr>
          <a:xfrm xmlns:a="http://schemas.openxmlformats.org/drawingml/2006/main">
            <a:off x="533400" y="3009900"/>
            <a:ext cx="61722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Poate accepta, accepta cu rezerve sau refuza, cu observațiile necesare.</a:t>
            </a:r>
          </a:p>
        </p:txBody>
      </p:sp>
      <p:sp>
        <p:nvSpPr>
          <p:cNvPr id="8" name="">
            <a:extLst xmlns:a="http://schemas.openxmlformats.org/drawingml/2006/main">
              <a:ext uri="{FF2B5EF4-FFF2-40B4-BE49-F238E27FC236}">
                <a16:creationId xmlns:a16="http://schemas.microsoft.com/office/drawing/2014/main" id="{8B37D0CF-4D7D-46E5-938B-3C91F438796E}"/>
              </a:ext>
            </a:extLst>
          </p:cNvPr>
          <p:cNvSpPr>
            <a:spLocks xmlns:a="http://schemas.openxmlformats.org/drawingml/2006/main" noGrp="1"/>
          </p:cNvSpPr>
          <p:nvPr/>
        </p:nvSpPr>
        <p:spPr>
          <a:xfrm xmlns:a="http://schemas.openxmlformats.org/drawingml/2006/main">
            <a:off x="533400" y="4219575"/>
            <a:ext cx="61722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Nu vede automat comentariile interne, ofertele private sau documentul complet de garanție.</a:t>
            </a:r>
          </a:p>
        </p:txBody>
      </p:sp>
      <p:sp>
        <p:nvSpPr>
          <p:cNvPr id="9" name="">
            <a:extLst xmlns:a="http://schemas.openxmlformats.org/drawingml/2006/main">
              <a:ext uri="{FF2B5EF4-FFF2-40B4-BE49-F238E27FC236}">
                <a16:creationId xmlns:a16="http://schemas.microsoft.com/office/drawing/2014/main" id="{3A82A2CF-FEAE-4C9F-BD59-B4BD04F32301}"/>
              </a:ext>
            </a:extLst>
          </p:cNvPr>
          <p:cNvSpPr>
            <a:spLocks xmlns:a="http://schemas.openxmlformats.org/drawingml/2006/main" noGrp="1"/>
          </p:cNvSpPr>
          <p:nvPr/>
        </p:nvSpPr>
        <p:spPr>
          <a:xfrm xmlns:a="http://schemas.openxmlformats.org/drawingml/2006/main">
            <a:off x="533400" y="5505450"/>
            <a:ext cx="61722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Recepția poate fi făcută și de pe telefon.</a:t>
            </a:r>
          </a:p>
        </p:txBody>
      </p:sp>
    </p:spTree>
    <p:extLst>
      <p:ext uri="{BB962C8B-B14F-4D97-AF65-F5344CB8AC3E}">
        <p14:creationId xmlns:p14="http://schemas.microsoft.com/office/powerpoint/2010/main" val="940476845"/>
      </p:ext>
    </p:extLst>
  </p:cSld>
</p:sld>
</file>

<file path=ppt/slides/slide40.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2906255-C0F8-45A7-B14E-0A6464C68214}"/>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5E3EC247-76E1-49D1-902A-A42AB25D7E85}"/>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15. Recepție cu rezerve</a:t>
            </a:r>
          </a:p>
        </p:txBody>
      </p:sp>
      <p:sp>
        <p:nvSpPr>
          <p:cNvPr id="3" name="">
            <a:extLst xmlns:a="http://schemas.openxmlformats.org/drawingml/2006/main">
              <a:ext uri="{FF2B5EF4-FFF2-40B4-BE49-F238E27FC236}">
                <a16:creationId xmlns:a16="http://schemas.microsoft.com/office/drawing/2014/main" id="{BB3F470D-D418-48E7-9DCD-7FA0BB6CF6DC}"/>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D02A9C3E-A799-49F2-8646-A4D3BC335F93}"/>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40</a:t>
            </a:r>
          </a:p>
        </p:txBody>
      </p:sp>
      <p:sp>
        <p:nvSpPr>
          <p:cNvPr id="5" name="">
            <a:extLst xmlns:a="http://schemas.openxmlformats.org/drawingml/2006/main">
              <a:ext uri="{FF2B5EF4-FFF2-40B4-BE49-F238E27FC236}">
                <a16:creationId xmlns:a16="http://schemas.microsoft.com/office/drawing/2014/main" id="{CE89402C-C8DF-487E-82D2-58F0A762CFF2}"/>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Reprezentantul descrie fiecare deficiență și termenul de corectare.</a:t>
            </a:r>
          </a:p>
        </p:txBody>
      </p:sp>
      <p:sp>
        <p:nvSpPr>
          <p:cNvPr id="6" name="">
            <a:extLst xmlns:a="http://schemas.openxmlformats.org/drawingml/2006/main">
              <a:ext uri="{FF2B5EF4-FFF2-40B4-BE49-F238E27FC236}">
                <a16:creationId xmlns:a16="http://schemas.microsoft.com/office/drawing/2014/main" id="{6508482B-4263-4BB7-88CC-02686DDF7457}"/>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Managerul planifică o lucrare urmărită pentru fiecare rezervă deschisă. Închiderea principală nu înseamnă că rezervele sunt rezolvate.</a:t>
            </a:r>
          </a:p>
        </p:txBody>
      </p:sp>
      <p:sp>
        <p:nvSpPr>
          <p:cNvPr id="7" name="">
            <a:extLst xmlns:a="http://schemas.openxmlformats.org/drawingml/2006/main">
              <a:ext uri="{FF2B5EF4-FFF2-40B4-BE49-F238E27FC236}">
                <a16:creationId xmlns:a16="http://schemas.microsoft.com/office/drawing/2014/main" id="{2D288BFA-20C9-4CCB-B238-7D21EA6C304E}"/>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După finalizarea tehnică a corectării, reprezentantul confirmă separat rezolvarea. Un ciclu nou păstrează propriile runde.</a:t>
            </a:r>
          </a:p>
        </p:txBody>
      </p:sp>
      <p:sp>
        <p:nvSpPr>
          <p:cNvPr id="8" name="">
            <a:extLst xmlns:a="http://schemas.openxmlformats.org/drawingml/2006/main">
              <a:ext uri="{FF2B5EF4-FFF2-40B4-BE49-F238E27FC236}">
                <a16:creationId xmlns:a16="http://schemas.microsoft.com/office/drawing/2014/main" id="{8B2463B5-47DA-45A3-9B77-71F5C631FA03}"/>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79503A"/>
                </a:solidFill>
                <a:latin typeface="Arial"/>
                <a:ea typeface="Arial"/>
                <a:cs typeface="Arial"/>
              </a:defRPr>
            </a:pPr>
            <a:r>
              <a:rPr sz="1950" b="1">
                <a:solidFill>
                  <a:srgbClr val="79503A"/>
                </a:solidFill>
                <a:latin typeface="Arial"/>
                <a:ea typeface="Arial"/>
                <a:cs typeface="Arial"/>
              </a:rPr>
              <a:t>Deficiențele constatate au responsabilitate și termen propriu.</a:t>
            </a:r>
          </a:p>
        </p:txBody>
      </p:sp>
    </p:spTree>
    <p:extLst>
      <p:ext uri="{BB962C8B-B14F-4D97-AF65-F5344CB8AC3E}">
        <p14:creationId xmlns:p14="http://schemas.microsoft.com/office/powerpoint/2010/main" val="634782179"/>
      </p:ext>
    </p:extLst>
  </p:cSld>
</p:sld>
</file>

<file path=ppt/slides/slide41.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C957B77-1F75-464B-BC05-D8033B649CD6}"/>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CF03B58B-F15D-46CD-9E6F-7449E8850FC3}"/>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Remedierea în garanție până la recepție</a:t>
            </a:r>
          </a:p>
        </p:txBody>
      </p:sp>
      <p:sp>
        <p:nvSpPr>
          <p:cNvPr id="3" name="">
            <a:extLst xmlns:a="http://schemas.openxmlformats.org/drawingml/2006/main">
              <a:ext uri="{FF2B5EF4-FFF2-40B4-BE49-F238E27FC236}">
                <a16:creationId xmlns:a16="http://schemas.microsoft.com/office/drawing/2014/main" id="{0ACE1953-F2E3-40AD-87A9-24B96DC74F4D}"/>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45EE431D-D586-46B0-BD5D-58C7C076F890}"/>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41</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58a9a1484114188"/>
          <a:srcRect xmlns:a="http://schemas.openxmlformats.org/drawingml/2006/main" l="37000" t="4500" r="37000" b="67500"/>
          <a:stretch xmlns:a="http://schemas.openxmlformats.org/drawingml/2006/main">
            <a:fillRect l="0" t="0" r="0" b="0"/>
          </a:stretch>
        </p:blipFill>
        <p:spPr>
          <a:xfrm xmlns:a="http://schemas.openxmlformats.org/drawingml/2006/main">
            <a:off x="4457700" y="1658375"/>
            <a:ext cx="7200900" cy="4493749"/>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A595722-22AB-4ABD-8060-DB5DA0CBA34B}"/>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Acoperirea acceptată a fost urmată de deviz aprobat independent și execuția prestatorului.</a:t>
            </a:r>
          </a:p>
        </p:txBody>
      </p:sp>
      <p:sp>
        <p:nvSpPr>
          <p:cNvPr id="7" name="">
            <a:extLst xmlns:a="http://schemas.openxmlformats.org/drawingml/2006/main">
              <a:ext uri="{FF2B5EF4-FFF2-40B4-BE49-F238E27FC236}">
                <a16:creationId xmlns:a16="http://schemas.microsoft.com/office/drawing/2014/main" id="{807C7E90-1A31-4AE4-B5AA-600FDA7B1015}"/>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Managerul a verificat predarea și a solicitat recepția asociației.</a:t>
            </a:r>
          </a:p>
        </p:txBody>
      </p:sp>
      <p:sp>
        <p:nvSpPr>
          <p:cNvPr id="8" name="">
            <a:extLst xmlns:a="http://schemas.openxmlformats.org/drawingml/2006/main">
              <a:ext uri="{FF2B5EF4-FFF2-40B4-BE49-F238E27FC236}">
                <a16:creationId xmlns:a16="http://schemas.microsoft.com/office/drawing/2014/main" id="{AAFA34E1-7DE9-4CAE-97AE-69573668938F}"/>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Reprezentantul a acceptat rezultatul. Managerul a închis apoi intervenția.</a:t>
            </a:r>
          </a:p>
        </p:txBody>
      </p:sp>
      <p:sp>
        <p:nvSpPr>
          <p:cNvPr id="9" name="">
            <a:extLst xmlns:a="http://schemas.openxmlformats.org/drawingml/2006/main">
              <a:ext uri="{FF2B5EF4-FFF2-40B4-BE49-F238E27FC236}">
                <a16:creationId xmlns:a16="http://schemas.microsoft.com/office/drawing/2014/main" id="{BA98D4DA-23C1-428E-9343-C7362791689E}"/>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Un dosar urmărit de la cererea de garanție până la închidere.</a:t>
            </a:r>
          </a:p>
        </p:txBody>
      </p:sp>
    </p:spTree>
    <p:extLst>
      <p:ext uri="{BB962C8B-B14F-4D97-AF65-F5344CB8AC3E}">
        <p14:creationId xmlns:p14="http://schemas.microsoft.com/office/powerpoint/2010/main" val="1671337723"/>
      </p:ext>
    </p:extLst>
  </p:cSld>
</p:sld>
</file>

<file path=ppt/slides/slide42.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821EB24-2FD2-4150-A48A-D6A68F498F66}"/>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B2B45"/>
                </a:solidFill>
                <a:latin typeface="Arial"/>
                <a:ea typeface="Arial"/>
                <a:cs typeface="Arial"/>
              </a:defRPr>
            </a:pPr>
            <a:r>
              <a:rPr sz="1500" b="1">
                <a:solidFill>
                  <a:srgbClr val="0B2B45"/>
                </a:solidFill>
                <a:latin typeface="Arial"/>
                <a:ea typeface="Arial"/>
                <a:cs typeface="Arial"/>
              </a:rPr>
              <a:t>PRODUS</a:t>
            </a:r>
          </a:p>
        </p:txBody>
      </p:sp>
      <p:sp>
        <p:nvSpPr>
          <p:cNvPr id="2" name="">
            <a:extLst xmlns:a="http://schemas.openxmlformats.org/drawingml/2006/main">
              <a:ext uri="{FF2B5EF4-FFF2-40B4-BE49-F238E27FC236}">
                <a16:creationId xmlns:a16="http://schemas.microsoft.com/office/drawing/2014/main" id="{B1F9CB02-851B-4DA1-8B50-EA4272539B47}"/>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Notificări și acțiuni fără confuzie</a:t>
            </a:r>
          </a:p>
        </p:txBody>
      </p:sp>
      <p:sp>
        <p:nvSpPr>
          <p:cNvPr id="3" name="">
            <a:extLst xmlns:a="http://schemas.openxmlformats.org/drawingml/2006/main">
              <a:ext uri="{FF2B5EF4-FFF2-40B4-BE49-F238E27FC236}">
                <a16:creationId xmlns:a16="http://schemas.microsoft.com/office/drawing/2014/main" id="{F1E4EED1-6FE7-463D-9022-1D601AA421BB}"/>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2797A2A0-F481-485A-AF27-6A9F1D3E98C0}"/>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42</a:t>
            </a:r>
          </a:p>
        </p:txBody>
      </p:sp>
      <p:sp>
        <p:nvSpPr>
          <p:cNvPr id="5" name="">
            <a:extLst xmlns:a="http://schemas.openxmlformats.org/drawingml/2006/main">
              <a:ext uri="{FF2B5EF4-FFF2-40B4-BE49-F238E27FC236}">
                <a16:creationId xmlns:a16="http://schemas.microsoft.com/office/drawing/2014/main" id="{E43AE5D2-A7CE-4F14-92CB-8374E0F9B476}"/>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În „Contul meu → Notificări”, fiecare persoană alege Email și Portal pentru „Acțiuni care necesită atenția mea”.</a:t>
            </a:r>
          </a:p>
        </p:txBody>
      </p:sp>
      <p:sp>
        <p:nvSpPr>
          <p:cNvPr id="6" name="">
            <a:extLst xmlns:a="http://schemas.openxmlformats.org/drawingml/2006/main">
              <a:ext uri="{FF2B5EF4-FFF2-40B4-BE49-F238E27FC236}">
                <a16:creationId xmlns:a16="http://schemas.microsoft.com/office/drawing/2014/main" id="{A8F78355-55BD-4322-8EE9-FA5DEBAF9AA9}"/>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Portalul funcționează fără email. Emailul necesită SMTP configurat; celelalte acțiuni sunt detectate periodic de worker.</a:t>
            </a:r>
          </a:p>
        </p:txBody>
      </p:sp>
      <p:sp>
        <p:nvSpPr>
          <p:cNvPr id="7" name="">
            <a:extLst xmlns:a="http://schemas.openxmlformats.org/drawingml/2006/main">
              <a:ext uri="{FF2B5EF4-FFF2-40B4-BE49-F238E27FC236}">
                <a16:creationId xmlns:a16="http://schemas.microsoft.com/office/drawing/2014/main" id="{C8339536-C4E3-4692-8C0D-AE653E65209C}"/>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Marcarea notificării drept citită nu aprobă și nu execută lucrarea. Operația se confirmă în formularul dedicat.</a:t>
            </a:r>
          </a:p>
        </p:txBody>
      </p:sp>
      <p:sp>
        <p:nvSpPr>
          <p:cNvPr id="8" name="">
            <a:extLst xmlns:a="http://schemas.openxmlformats.org/drawingml/2006/main">
              <a:ext uri="{FF2B5EF4-FFF2-40B4-BE49-F238E27FC236}">
                <a16:creationId xmlns:a16="http://schemas.microsoft.com/office/drawing/2014/main" id="{466A5491-4BEB-4889-AD81-3C80828B4B83}"/>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0B2B45"/>
                </a:solidFill>
                <a:latin typeface="Arial"/>
                <a:ea typeface="Arial"/>
                <a:cs typeface="Arial"/>
              </a:defRPr>
            </a:pPr>
            <a:r>
              <a:rPr sz="1950" b="1">
                <a:solidFill>
                  <a:srgbClr val="0B2B45"/>
                </a:solidFill>
                <a:latin typeface="Arial"/>
                <a:ea typeface="Arial"/>
                <a:cs typeface="Arial"/>
              </a:rPr>
              <a:t>Lista curentă rămâne reperul pentru ce este încă de făcut.</a:t>
            </a:r>
          </a:p>
        </p:txBody>
      </p:sp>
    </p:spTree>
    <p:extLst>
      <p:ext uri="{BB962C8B-B14F-4D97-AF65-F5344CB8AC3E}">
        <p14:creationId xmlns:p14="http://schemas.microsoft.com/office/powerpoint/2010/main" val="1505437247"/>
      </p:ext>
    </p:extLst>
  </p:cSld>
</p:sld>
</file>

<file path=ppt/slides/slide43.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A70AC78-38C5-4555-9631-88D8A13A348C}"/>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AA91D3E1-2B85-4C96-BCE4-A77A47383CCD}"/>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16. Rezumate periodice pentru conducere</a:t>
            </a:r>
          </a:p>
        </p:txBody>
      </p:sp>
      <p:sp>
        <p:nvSpPr>
          <p:cNvPr id="3" name="">
            <a:extLst xmlns:a="http://schemas.openxmlformats.org/drawingml/2006/main">
              <a:ext uri="{FF2B5EF4-FFF2-40B4-BE49-F238E27FC236}">
                <a16:creationId xmlns:a16="http://schemas.microsoft.com/office/drawing/2014/main" id="{946FE161-C74E-49E9-8513-C4ACE6425384}"/>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84CCE594-4DB7-449E-A7A6-D744478B5F49}"/>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43</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348f1fb7a224d36"/>
          <a:stretch xmlns:a="http://schemas.openxmlformats.org/drawingml/2006/main"/>
        </p:blipFill>
        <p:spPr>
          <a:xfrm xmlns:a="http://schemas.openxmlformats.org/drawingml/2006/main">
            <a:off x="4461510" y="1657350"/>
            <a:ext cx="7193280" cy="44958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D411EE8-8C26-41DA-B368-7335F3037FE4}"/>
              </a:ext>
            </a:extLst>
          </p:cNvPr>
          <p:cNvSpPr>
            <a:spLocks xmlns:a="http://schemas.openxmlformats.org/drawingml/2006/main" noGrp="1"/>
          </p:cNvSpPr>
          <p:nvPr/>
        </p:nvSpPr>
        <p:spPr>
          <a:xfrm xmlns:a="http://schemas.openxmlformats.org/drawingml/2006/main">
            <a:off x="533400" y="180022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Abonamentele configurate generează rezumate săptămânale sau lunare.</a:t>
            </a:r>
          </a:p>
        </p:txBody>
      </p:sp>
      <p:sp>
        <p:nvSpPr>
          <p:cNvPr id="7" name="">
            <a:extLst xmlns:a="http://schemas.openxmlformats.org/drawingml/2006/main">
              <a:ext uri="{FF2B5EF4-FFF2-40B4-BE49-F238E27FC236}">
                <a16:creationId xmlns:a16="http://schemas.microsoft.com/office/drawing/2014/main" id="{38D3477D-F56C-4D72-BE39-F2FCEF74572A}"/>
              </a:ext>
            </a:extLst>
          </p:cNvPr>
          <p:cNvSpPr>
            <a:spLocks xmlns:a="http://schemas.openxmlformats.org/drawingml/2006/main" noGrp="1"/>
          </p:cNvSpPr>
          <p:nvPr/>
        </p:nvSpPr>
        <p:spPr>
          <a:xfrm xmlns:a="http://schemas.openxmlformats.org/drawingml/2006/main">
            <a:off x="533400" y="3009900"/>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Raportul arată activitatea perioadei încheiate și situația la generare, inclusiv bugetele.</a:t>
            </a:r>
          </a:p>
        </p:txBody>
      </p:sp>
      <p:sp>
        <p:nvSpPr>
          <p:cNvPr id="8" name="">
            <a:extLst xmlns:a="http://schemas.openxmlformats.org/drawingml/2006/main">
              <a:ext uri="{FF2B5EF4-FFF2-40B4-BE49-F238E27FC236}">
                <a16:creationId xmlns:a16="http://schemas.microsoft.com/office/drawing/2014/main" id="{300EB1E3-3F82-40EC-8350-FE9AFB0092DA}"/>
              </a:ext>
            </a:extLst>
          </p:cNvPr>
          <p:cNvSpPr>
            <a:spLocks xmlns:a="http://schemas.openxmlformats.org/drawingml/2006/main" noGrp="1"/>
          </p:cNvSpPr>
          <p:nvPr/>
        </p:nvSpPr>
        <p:spPr>
          <a:xfrm xmlns:a="http://schemas.openxmlformats.org/drawingml/2006/main">
            <a:off x="533400" y="4219575"/>
            <a:ext cx="36099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0B2B45"/>
                </a:solidFill>
                <a:latin typeface="Arial"/>
                <a:ea typeface="Arial"/>
                <a:cs typeface="Arial"/>
              </a:defRPr>
            </a:pPr>
            <a:r>
              <a:rPr sz="1950" b="0">
                <a:solidFill>
                  <a:srgbClr val="0B2B45"/>
                </a:solidFill>
                <a:latin typeface="Arial"/>
                <a:ea typeface="Arial"/>
                <a:cs typeface="Arial"/>
              </a:rPr>
              <a:t>Accesul se reverifică la deschidere și livrare. Raportul nu se recalculează la fiecare vizualizare.</a:t>
            </a:r>
          </a:p>
        </p:txBody>
      </p:sp>
      <p:sp>
        <p:nvSpPr>
          <p:cNvPr id="9" name="">
            <a:extLst xmlns:a="http://schemas.openxmlformats.org/drawingml/2006/main">
              <a:ext uri="{FF2B5EF4-FFF2-40B4-BE49-F238E27FC236}">
                <a16:creationId xmlns:a16="http://schemas.microsoft.com/office/drawing/2014/main" id="{B1002725-BA1C-41E9-ABFB-B87B9AD79E23}"/>
              </a:ext>
            </a:extLst>
          </p:cNvPr>
          <p:cNvSpPr>
            <a:spLocks xmlns:a="http://schemas.openxmlformats.org/drawingml/2006/main" noGrp="1"/>
          </p:cNvSpPr>
          <p:nvPr/>
        </p:nvSpPr>
        <p:spPr>
          <a:xfrm xmlns:a="http://schemas.openxmlformats.org/drawingml/2006/main">
            <a:off x="533400" y="5505450"/>
            <a:ext cx="360997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79503A"/>
                </a:solidFill>
                <a:latin typeface="Arial"/>
                <a:ea typeface="Arial"/>
                <a:cs typeface="Arial"/>
              </a:defRPr>
            </a:pPr>
            <a:r>
              <a:rPr sz="1875" b="1">
                <a:solidFill>
                  <a:srgbClr val="79503A"/>
                </a:solidFill>
                <a:latin typeface="Arial"/>
                <a:ea typeface="Arial"/>
                <a:cs typeface="Arial"/>
              </a:rPr>
              <a:t>Conducerea urmărește restanțele fără a inspecta fiecare intervenție.</a:t>
            </a:r>
          </a:p>
        </p:txBody>
      </p:sp>
    </p:spTree>
    <p:extLst>
      <p:ext uri="{BB962C8B-B14F-4D97-AF65-F5344CB8AC3E}">
        <p14:creationId xmlns:p14="http://schemas.microsoft.com/office/powerpoint/2010/main" val="1704950462"/>
      </p:ext>
    </p:extLst>
  </p:cSld>
</p:sld>
</file>

<file path=ppt/slides/slide44.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7E71571-1CA2-434A-BFAC-C01CF98E208C}"/>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FF3D3B4C-792C-464D-B6E0-E275C7678B50}"/>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17. Configurarea inițială ghidată</a:t>
            </a:r>
          </a:p>
        </p:txBody>
      </p:sp>
      <p:sp>
        <p:nvSpPr>
          <p:cNvPr id="3" name="">
            <a:extLst xmlns:a="http://schemas.openxmlformats.org/drawingml/2006/main">
              <a:ext uri="{FF2B5EF4-FFF2-40B4-BE49-F238E27FC236}">
                <a16:creationId xmlns:a16="http://schemas.microsoft.com/office/drawing/2014/main" id="{8E006F18-0F90-49D4-9598-896B7E1FEABC}"/>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6DE3A37D-B254-4A9E-9F3C-3486F0995931}"/>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44</a:t>
            </a:r>
          </a:p>
        </p:txBody>
      </p:sp>
      <p:sp>
        <p:nvSpPr>
          <p:cNvPr id="5" name="">
            <a:extLst xmlns:a="http://schemas.openxmlformats.org/drawingml/2006/main">
              <a:ext uri="{FF2B5EF4-FFF2-40B4-BE49-F238E27FC236}">
                <a16:creationId xmlns:a16="http://schemas.microsoft.com/office/drawing/2014/main" id="{608B3AEE-752C-4C07-8655-B68B9D5711F5}"/>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Asistentul conduce administratorul prin clădiri, echipamente, utilizatori, proceduri și planuri, până la QR-uri.</a:t>
            </a:r>
          </a:p>
        </p:txBody>
      </p:sp>
      <p:sp>
        <p:nvSpPr>
          <p:cNvPr id="6" name="">
            <a:extLst xmlns:a="http://schemas.openxmlformats.org/drawingml/2006/main">
              <a:ext uri="{FF2B5EF4-FFF2-40B4-BE49-F238E27FC236}">
                <a16:creationId xmlns:a16="http://schemas.microsoft.com/office/drawing/2014/main" id="{9A58EF5E-E2C3-495D-BB97-1E22D9B0B5D7}"/>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Configurațiile-model pentru instalații uzuale pot fi editate înainte de aplicare.</a:t>
            </a:r>
          </a:p>
        </p:txBody>
      </p:sp>
      <p:sp>
        <p:nvSpPr>
          <p:cNvPr id="7" name="">
            <a:extLst xmlns:a="http://schemas.openxmlformats.org/drawingml/2006/main">
              <a:ext uri="{FF2B5EF4-FFF2-40B4-BE49-F238E27FC236}">
                <a16:creationId xmlns:a16="http://schemas.microsoft.com/office/drawing/2014/main" id="{096DB934-C7FC-4D8B-BA16-194BC40AEBEA}"/>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Ulterior, echipamentele, procedurile și utilizatorii se administrează individual în portal sau prin importurile disponibile.</a:t>
            </a:r>
          </a:p>
        </p:txBody>
      </p:sp>
      <p:sp>
        <p:nvSpPr>
          <p:cNvPr id="8" name="">
            <a:extLst xmlns:a="http://schemas.openxmlformats.org/drawingml/2006/main">
              <a:ext uri="{FF2B5EF4-FFF2-40B4-BE49-F238E27FC236}">
                <a16:creationId xmlns:a16="http://schemas.microsoft.com/office/drawing/2014/main" id="{2B0B6663-F46C-4F73-BC82-C1B11C31F299}"/>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79503A"/>
                </a:solidFill>
                <a:latin typeface="Arial"/>
                <a:ea typeface="Arial"/>
                <a:cs typeface="Arial"/>
              </a:defRPr>
            </a:pPr>
            <a:r>
              <a:rPr sz="1950" b="1">
                <a:solidFill>
                  <a:srgbClr val="79503A"/>
                </a:solidFill>
                <a:latin typeface="Arial"/>
                <a:ea typeface="Arial"/>
                <a:cs typeface="Arial"/>
              </a:rPr>
              <a:t>O asociație poate porni organizat, fără completarea tuturor datelor din memorie.</a:t>
            </a:r>
          </a:p>
        </p:txBody>
      </p:sp>
    </p:spTree>
    <p:extLst>
      <p:ext uri="{BB962C8B-B14F-4D97-AF65-F5344CB8AC3E}">
        <p14:creationId xmlns:p14="http://schemas.microsoft.com/office/powerpoint/2010/main" val="448080460"/>
      </p:ext>
    </p:extLst>
  </p:cSld>
</p:sld>
</file>

<file path=ppt/slides/slide45.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8F78D04-BAFA-425E-A685-88552D23471C}"/>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79503A"/>
                </a:solidFill>
                <a:latin typeface="Arial"/>
                <a:ea typeface="Arial"/>
                <a:cs typeface="Arial"/>
              </a:defRPr>
            </a:pPr>
            <a:r>
              <a:rPr sz="1500" b="1">
                <a:solidFill>
                  <a:srgbClr val="79503A"/>
                </a:solidFill>
                <a:latin typeface="Arial"/>
                <a:ea typeface="Arial"/>
                <a:cs typeface="Arial"/>
              </a:rPr>
              <a:t>MANAGER</a:t>
            </a:r>
          </a:p>
        </p:txBody>
      </p:sp>
      <p:sp>
        <p:nvSpPr>
          <p:cNvPr id="2" name="">
            <a:extLst xmlns:a="http://schemas.openxmlformats.org/drawingml/2006/main">
              <a:ext uri="{FF2B5EF4-FFF2-40B4-BE49-F238E27FC236}">
                <a16:creationId xmlns:a16="http://schemas.microsoft.com/office/drawing/2014/main" id="{660A9E45-1A63-46EE-A2CF-0A9A5F4C0CDD}"/>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18. Prevenție și istoric</a:t>
            </a:r>
          </a:p>
        </p:txBody>
      </p:sp>
      <p:sp>
        <p:nvSpPr>
          <p:cNvPr id="3" name="">
            <a:extLst xmlns:a="http://schemas.openxmlformats.org/drawingml/2006/main">
              <a:ext uri="{FF2B5EF4-FFF2-40B4-BE49-F238E27FC236}">
                <a16:creationId xmlns:a16="http://schemas.microsoft.com/office/drawing/2014/main" id="{025B74AD-3C00-4EB3-ADF4-DA762200EC1D}"/>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32F607DD-D517-4440-B5E2-6F7A5C31B538}"/>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45</a:t>
            </a:r>
          </a:p>
        </p:txBody>
      </p:sp>
      <p:sp>
        <p:nvSpPr>
          <p:cNvPr id="5" name="">
            <a:extLst xmlns:a="http://schemas.openxmlformats.org/drawingml/2006/main">
              <a:ext uri="{FF2B5EF4-FFF2-40B4-BE49-F238E27FC236}">
                <a16:creationId xmlns:a16="http://schemas.microsoft.com/office/drawing/2014/main" id="{D153D812-2553-4758-BEC3-9FF3E2CEA7A3}"/>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Planurile preventive generează intervenții după recurența configurată și procedura aleasă.</a:t>
            </a:r>
          </a:p>
        </p:txBody>
      </p:sp>
      <p:sp>
        <p:nvSpPr>
          <p:cNvPr id="6" name="">
            <a:extLst xmlns:a="http://schemas.openxmlformats.org/drawingml/2006/main">
              <a:ext uri="{FF2B5EF4-FFF2-40B4-BE49-F238E27FC236}">
                <a16:creationId xmlns:a16="http://schemas.microsoft.com/office/drawing/2014/main" id="{1B35672F-C286-4A40-A112-D031571F7A9E}"/>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Dosarul echipamentului păstrează documentele și istoricul. Exportul CSV/PDF oferă inventar filtrat și etichete cu denumirea sub QR.</a:t>
            </a:r>
          </a:p>
        </p:txBody>
      </p:sp>
      <p:sp>
        <p:nvSpPr>
          <p:cNvPr id="7" name="">
            <a:extLst xmlns:a="http://schemas.openxmlformats.org/drawingml/2006/main">
              <a:ext uri="{FF2B5EF4-FFF2-40B4-BE49-F238E27FC236}">
                <a16:creationId xmlns:a16="http://schemas.microsoft.com/office/drawing/2014/main" id="{A169B644-388A-41C3-86C1-7D976BDEE584}"/>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Contractele și politicile SLA stabilesc termenele de răspuns și rezolvare pentru lucrările relevante.</a:t>
            </a:r>
          </a:p>
        </p:txBody>
      </p:sp>
      <p:sp>
        <p:nvSpPr>
          <p:cNvPr id="8" name="">
            <a:extLst xmlns:a="http://schemas.openxmlformats.org/drawingml/2006/main">
              <a:ext uri="{FF2B5EF4-FFF2-40B4-BE49-F238E27FC236}">
                <a16:creationId xmlns:a16="http://schemas.microsoft.com/office/drawing/2014/main" id="{AEF2212B-E03C-4AF8-9551-28AE42A4A9FD}"/>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79503A"/>
                </a:solidFill>
                <a:latin typeface="Arial"/>
                <a:ea typeface="Arial"/>
                <a:cs typeface="Arial"/>
              </a:defRPr>
            </a:pPr>
            <a:r>
              <a:rPr sz="1950" b="1">
                <a:solidFill>
                  <a:srgbClr val="79503A"/>
                </a:solidFill>
                <a:latin typeface="Arial"/>
                <a:ea typeface="Arial"/>
                <a:cs typeface="Arial"/>
              </a:rPr>
              <a:t>Portalul susține și prevenția, nu doar tratarea sesizărilor.</a:t>
            </a:r>
          </a:p>
        </p:txBody>
      </p:sp>
    </p:spTree>
    <p:extLst>
      <p:ext uri="{BB962C8B-B14F-4D97-AF65-F5344CB8AC3E}">
        <p14:creationId xmlns:p14="http://schemas.microsoft.com/office/powerpoint/2010/main" val="226889189"/>
      </p:ext>
    </p:extLst>
  </p:cSld>
</p:sld>
</file>

<file path=ppt/slides/slide46.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067EFD1-C391-4961-8660-55BFB446D24A}"/>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B2B45"/>
                </a:solidFill>
                <a:latin typeface="Arial"/>
                <a:ea typeface="Arial"/>
                <a:cs typeface="Arial"/>
              </a:defRPr>
            </a:pPr>
            <a:r>
              <a:rPr sz="1500" b="1">
                <a:solidFill>
                  <a:srgbClr val="0B2B45"/>
                </a:solidFill>
                <a:latin typeface="Arial"/>
                <a:ea typeface="Arial"/>
                <a:cs typeface="Arial"/>
              </a:rPr>
              <a:t>PRODUS</a:t>
            </a:r>
          </a:p>
        </p:txBody>
      </p:sp>
      <p:sp>
        <p:nvSpPr>
          <p:cNvPr id="2" name="">
            <a:extLst xmlns:a="http://schemas.openxmlformats.org/drawingml/2006/main">
              <a:ext uri="{FF2B5EF4-FFF2-40B4-BE49-F238E27FC236}">
                <a16:creationId xmlns:a16="http://schemas.microsoft.com/office/drawing/2014/main" id="{26C2C5C4-D36F-48A1-80AB-592CBFA1E62C}"/>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Controlul accesului și al informației</a:t>
            </a:r>
          </a:p>
        </p:txBody>
      </p:sp>
      <p:sp>
        <p:nvSpPr>
          <p:cNvPr id="3" name="">
            <a:extLst xmlns:a="http://schemas.openxmlformats.org/drawingml/2006/main">
              <a:ext uri="{FF2B5EF4-FFF2-40B4-BE49-F238E27FC236}">
                <a16:creationId xmlns:a16="http://schemas.microsoft.com/office/drawing/2014/main" id="{BAE494A5-2F3C-4BC6-B0F4-14296ACF8DA4}"/>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7CFF91B6-DC6F-4573-B5BE-F4CF0CE84794}"/>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46</a:t>
            </a:r>
          </a:p>
        </p:txBody>
      </p:sp>
      <p:sp>
        <p:nvSpPr>
          <p:cNvPr id="5" name="">
            <a:extLst xmlns:a="http://schemas.openxmlformats.org/drawingml/2006/main">
              <a:ext uri="{FF2B5EF4-FFF2-40B4-BE49-F238E27FC236}">
                <a16:creationId xmlns:a16="http://schemas.microsoft.com/office/drawing/2014/main" id="{53FBEBA2-D11B-41F2-AFD2-EC36FB7DECC5}"/>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Fiecare asociație folosește un ansamblu izolat, cu propria bază de date, fișiere, secrete și backupuri.</a:t>
            </a:r>
          </a:p>
        </p:txBody>
      </p:sp>
      <p:sp>
        <p:nvSpPr>
          <p:cNvPr id="6" name="">
            <a:extLst xmlns:a="http://schemas.openxmlformats.org/drawingml/2006/main">
              <a:ext uri="{FF2B5EF4-FFF2-40B4-BE49-F238E27FC236}">
                <a16:creationId xmlns:a16="http://schemas.microsoft.com/office/drawing/2014/main" id="{E0D27858-4ADE-4F98-BDC3-FB245C3962E9}"/>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Rolurile și granturile limitează accesul. CEx vede dosarele asociației, dar poate modifica numai deciziile financiare permise.</a:t>
            </a:r>
          </a:p>
        </p:txBody>
      </p:sp>
      <p:sp>
        <p:nvSpPr>
          <p:cNvPr id="7" name="">
            <a:extLst xmlns:a="http://schemas.openxmlformats.org/drawingml/2006/main">
              <a:ext uri="{FF2B5EF4-FFF2-40B4-BE49-F238E27FC236}">
                <a16:creationId xmlns:a16="http://schemas.microsoft.com/office/drawing/2014/main" id="{94449E73-6110-42F7-B0A6-58A83C63CFDD}"/>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Aprobările cer desemnare pe buget, plafon și audit. Fișierele interne nu apar pe linkul QR al locatarului.</a:t>
            </a:r>
          </a:p>
        </p:txBody>
      </p:sp>
      <p:sp>
        <p:nvSpPr>
          <p:cNvPr id="8" name="">
            <a:extLst xmlns:a="http://schemas.openxmlformats.org/drawingml/2006/main">
              <a:ext uri="{FF2B5EF4-FFF2-40B4-BE49-F238E27FC236}">
                <a16:creationId xmlns:a16="http://schemas.microsoft.com/office/drawing/2014/main" id="{D70A3647-8E77-46F2-AE87-02CF4F7583FF}"/>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0B2B45"/>
                </a:solidFill>
                <a:latin typeface="Arial"/>
                <a:ea typeface="Arial"/>
                <a:cs typeface="Arial"/>
              </a:defRPr>
            </a:pPr>
            <a:r>
              <a:rPr sz="1950" b="1">
                <a:solidFill>
                  <a:srgbClr val="0B2B45"/>
                </a:solidFill>
                <a:latin typeface="Arial"/>
                <a:ea typeface="Arial"/>
                <a:cs typeface="Arial"/>
              </a:rPr>
              <a:t>Matricea drepturilor: imoasist.eu/drepturi.html</a:t>
            </a:r>
          </a:p>
        </p:txBody>
      </p:sp>
    </p:spTree>
    <p:extLst>
      <p:ext uri="{BB962C8B-B14F-4D97-AF65-F5344CB8AC3E}">
        <p14:creationId xmlns:p14="http://schemas.microsoft.com/office/powerpoint/2010/main" val="547384174"/>
      </p:ext>
    </p:extLst>
  </p:cSld>
</p:sld>
</file>

<file path=ppt/slides/slide47.xml><?xml version="1.0" encoding="utf-8"?>
<p:sld xmlns:p="http://schemas.openxmlformats.org/presentationml/2006/main">
  <p:cSld>
    <p:bg>
      <p:bgPr>
        <a:solidFill xmlns:a="http://schemas.openxmlformats.org/drawingml/2006/main">
          <a:srgbClr val="F7FA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8405C1A-C9DA-4233-B400-146385480686}"/>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1">
                <a:solidFill>
                  <a:srgbClr val="0B2B45"/>
                </a:solidFill>
                <a:latin typeface="Arial"/>
                <a:ea typeface="Arial"/>
                <a:cs typeface="Arial"/>
              </a:defRPr>
            </a:pPr>
            <a:r>
              <a:rPr sz="1500" b="1">
                <a:solidFill>
                  <a:srgbClr val="0B2B45"/>
                </a:solidFill>
                <a:latin typeface="Arial"/>
                <a:ea typeface="Arial"/>
                <a:cs typeface="Arial"/>
              </a:rPr>
              <a:t>PRODUS</a:t>
            </a:r>
          </a:p>
        </p:txBody>
      </p:sp>
      <p:sp>
        <p:nvSpPr>
          <p:cNvPr id="2" name="">
            <a:extLst xmlns:a="http://schemas.openxmlformats.org/drawingml/2006/main">
              <a:ext uri="{FF2B5EF4-FFF2-40B4-BE49-F238E27FC236}">
                <a16:creationId xmlns:a16="http://schemas.microsoft.com/office/drawing/2014/main" id="{A97B54AC-6A11-435C-857B-130C787AB6E3}"/>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225" b="1">
                <a:solidFill>
                  <a:srgbClr val="0B2B45"/>
                </a:solidFill>
                <a:latin typeface="Arial"/>
                <a:ea typeface="Arial"/>
                <a:cs typeface="Arial"/>
              </a:defRPr>
            </a:pPr>
            <a:r>
              <a:rPr sz="3225" b="1">
                <a:solidFill>
                  <a:srgbClr val="0B2B45"/>
                </a:solidFill>
                <a:latin typeface="Arial"/>
                <a:ea typeface="Arial"/>
                <a:cs typeface="Arial"/>
              </a:rPr>
              <a:t>Testarea portalului demonstrativ</a:t>
            </a:r>
          </a:p>
        </p:txBody>
      </p:sp>
      <p:sp>
        <p:nvSpPr>
          <p:cNvPr id="3" name="">
            <a:extLst xmlns:a="http://schemas.openxmlformats.org/drawingml/2006/main">
              <a:ext uri="{FF2B5EF4-FFF2-40B4-BE49-F238E27FC236}">
                <a16:creationId xmlns:a16="http://schemas.microsoft.com/office/drawing/2014/main" id="{F4BC4F19-4DE5-4EE3-AC04-B032BEE173DA}"/>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ImoAsist  |  imoasist.eu</a:t>
            </a:r>
          </a:p>
        </p:txBody>
      </p:sp>
      <p:sp>
        <p:nvSpPr>
          <p:cNvPr id="4" name="">
            <a:extLst xmlns:a="http://schemas.openxmlformats.org/drawingml/2006/main">
              <a:ext uri="{FF2B5EF4-FFF2-40B4-BE49-F238E27FC236}">
                <a16:creationId xmlns:a16="http://schemas.microsoft.com/office/drawing/2014/main" id="{1CA4ABE5-58E5-48CA-9CAC-794D34B31D4F}"/>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979"/>
                </a:solidFill>
                <a:latin typeface="Arial"/>
                <a:ea typeface="Arial"/>
                <a:cs typeface="Arial"/>
              </a:defRPr>
            </a:pPr>
            <a:r>
              <a:rPr sz="1200" b="0">
                <a:solidFill>
                  <a:srgbClr val="526979"/>
                </a:solidFill>
                <a:latin typeface="Arial"/>
                <a:ea typeface="Arial"/>
                <a:cs typeface="Arial"/>
              </a:rPr>
              <a:t>47</a:t>
            </a:r>
          </a:p>
        </p:txBody>
      </p:sp>
      <p:sp>
        <p:nvSpPr>
          <p:cNvPr id="5" name="">
            <a:extLst xmlns:a="http://schemas.openxmlformats.org/drawingml/2006/main">
              <a:ext uri="{FF2B5EF4-FFF2-40B4-BE49-F238E27FC236}">
                <a16:creationId xmlns:a16="http://schemas.microsoft.com/office/drawing/2014/main" id="{1EF09133-DE16-4487-BA96-B0A399797C38}"/>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Adresa publică: https://demo.imoasist.eu/login</a:t>
            </a:r>
          </a:p>
        </p:txBody>
      </p:sp>
      <p:sp>
        <p:nvSpPr>
          <p:cNvPr id="6" name="">
            <a:extLst xmlns:a="http://schemas.openxmlformats.org/drawingml/2006/main">
              <a:ext uri="{FF2B5EF4-FFF2-40B4-BE49-F238E27FC236}">
                <a16:creationId xmlns:a16="http://schemas.microsoft.com/office/drawing/2014/main" id="{8C5D9C36-527A-4DA4-944C-12C2262BAB1E}"/>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În „Acces demonstrativ”, alege Manager, Dispecer, Tehnician sau Beneficiar, apoi apasă „Intră”.</a:t>
            </a:r>
          </a:p>
        </p:txBody>
      </p:sp>
      <p:sp>
        <p:nvSpPr>
          <p:cNvPr id="7" name="">
            <a:extLst xmlns:a="http://schemas.openxmlformats.org/drawingml/2006/main">
              <a:ext uri="{FF2B5EF4-FFF2-40B4-BE49-F238E27FC236}">
                <a16:creationId xmlns:a16="http://schemas.microsoft.com/office/drawing/2014/main" id="{77D5DD54-B1C7-4933-838C-48836BD1BC8B}"/>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0B2B45"/>
                </a:solidFill>
                <a:latin typeface="Arial"/>
                <a:ea typeface="Arial"/>
                <a:cs typeface="Arial"/>
              </a:defRPr>
            </a:pPr>
            <a:r>
              <a:rPr sz="2100" b="0">
                <a:solidFill>
                  <a:srgbClr val="0B2B45"/>
                </a:solidFill>
                <a:latin typeface="Arial"/>
                <a:ea typeface="Arial"/>
                <a:cs typeface="Arial"/>
              </a:rPr>
              <a:t>Datele sunt fictive. CEx și administratorul nu au link public de autentificare automată. Nu încărca date reale.</a:t>
            </a:r>
          </a:p>
        </p:txBody>
      </p:sp>
      <p:sp>
        <p:nvSpPr>
          <p:cNvPr id="8" name="">
            <a:extLst xmlns:a="http://schemas.openxmlformats.org/drawingml/2006/main">
              <a:ext uri="{FF2B5EF4-FFF2-40B4-BE49-F238E27FC236}">
                <a16:creationId xmlns:a16="http://schemas.microsoft.com/office/drawing/2014/main" id="{E9A1793B-4FD9-4066-B453-E1EFFB8B5716}"/>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0B2B45"/>
                </a:solidFill>
                <a:latin typeface="Arial"/>
                <a:ea typeface="Arial"/>
                <a:cs typeface="Arial"/>
              </a:defRPr>
            </a:pPr>
            <a:r>
              <a:rPr sz="1950" b="1">
                <a:solidFill>
                  <a:srgbClr val="0B2B45"/>
                </a:solidFill>
                <a:latin typeface="Arial"/>
                <a:ea typeface="Arial"/>
                <a:cs typeface="Arial"/>
              </a:rPr>
              <a:t>Manual complet: imoasist.eu/assets/ImoAsist-manual-utilizare-ro-editia6.pdf</a:t>
            </a:r>
          </a:p>
        </p:txBody>
      </p:sp>
    </p:spTree>
    <p:extLst>
      <p:ext uri="{BB962C8B-B14F-4D97-AF65-F5344CB8AC3E}">
        <p14:creationId xmlns:p14="http://schemas.microsoft.com/office/powerpoint/2010/main" val="1379351805"/>
      </p:ext>
    </p:extLst>
  </p:cSld>
</p:sld>
</file>

<file path=ppt/slides/slide48.xml><?xml version="1.0" encoding="utf-8"?>
<p:sld xmlns:p="http://schemas.openxmlformats.org/presentationml/2006/main">
  <p:cSld>
    <p:bg>
      <p:bgPr>
        <a:solidFill xmlns:a="http://schemas.openxmlformats.org/drawingml/2006/main">
          <a:srgbClr val="0B2B45"/>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2B2BC2F-FC55-4444-8D68-1087E23BD82F}"/>
              </a:ext>
            </a:extLst>
          </p:cNvPr>
          <p:cNvSpPr>
            <a:spLocks xmlns:a="http://schemas.openxmlformats.org/drawingml/2006/main" noGrp="1"/>
          </p:cNvSpPr>
          <p:nvPr/>
        </p:nvSpPr>
        <p:spPr>
          <a:xfrm xmlns:a="http://schemas.openxmlformats.org/drawingml/2006/main">
            <a:off x="685800" y="523875"/>
            <a:ext cx="10477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BCEBE5"/>
                </a:solidFill>
                <a:latin typeface="Arial"/>
                <a:ea typeface="Arial"/>
                <a:cs typeface="Arial"/>
              </a:defRPr>
            </a:pPr>
            <a:r>
              <a:rPr sz="2025" b="1">
                <a:solidFill>
                  <a:srgbClr val="BCEBE5"/>
                </a:solidFill>
                <a:latin typeface="Arial"/>
                <a:ea typeface="Arial"/>
                <a:cs typeface="Arial"/>
              </a:rPr>
              <a:t>ImoAsist</a:t>
            </a:r>
          </a:p>
        </p:txBody>
      </p:sp>
      <p:sp>
        <p:nvSpPr>
          <p:cNvPr id="2" name="">
            <a:extLst xmlns:a="http://schemas.openxmlformats.org/drawingml/2006/main">
              <a:ext uri="{FF2B5EF4-FFF2-40B4-BE49-F238E27FC236}">
                <a16:creationId xmlns:a16="http://schemas.microsoft.com/office/drawing/2014/main" id="{8B421FCE-F124-46BA-A0D2-E5EA53A93897}"/>
              </a:ext>
            </a:extLst>
          </p:cNvPr>
          <p:cNvSpPr>
            <a:spLocks xmlns:a="http://schemas.openxmlformats.org/drawingml/2006/main" noGrp="1"/>
          </p:cNvSpPr>
          <p:nvPr/>
        </p:nvSpPr>
        <p:spPr>
          <a:xfrm xmlns:a="http://schemas.openxmlformats.org/drawingml/2006/main">
            <a:off x="685800" y="1990725"/>
            <a:ext cx="10572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75" b="1">
                <a:solidFill>
                  <a:srgbClr val="FFFFFF"/>
                </a:solidFill>
                <a:latin typeface="Arial"/>
                <a:ea typeface="Arial"/>
                <a:cs typeface="Arial"/>
              </a:defRPr>
            </a:pPr>
            <a:r>
              <a:rPr sz="4875" b="1">
                <a:solidFill>
                  <a:srgbClr val="FFFFFF"/>
                </a:solidFill>
                <a:latin typeface="Arial"/>
                <a:ea typeface="Arial"/>
                <a:cs typeface="Arial"/>
              </a:rPr>
              <a:t>ImoAsist pentru</a:t>
            </a:r>
          </a:p>
          <a:p xmlns:a="http://schemas.openxmlformats.org/drawingml/2006/main">
            <a:pPr>
              <a:buNone/>
              <a:defRPr sz="4875" b="1">
                <a:solidFill>
                  <a:srgbClr val="FFFFFF"/>
                </a:solidFill>
                <a:latin typeface="Arial"/>
                <a:ea typeface="Arial"/>
                <a:cs typeface="Arial"/>
              </a:defRPr>
            </a:pPr>
            <a:r>
              <a:rPr sz="4875" b="1">
                <a:solidFill>
                  <a:srgbClr val="FFFFFF"/>
                </a:solidFill>
                <a:latin typeface="Arial"/>
                <a:ea typeface="Arial"/>
                <a:cs typeface="Arial"/>
              </a:rPr>
              <a:t>asociația ta</a:t>
            </a:r>
          </a:p>
        </p:txBody>
      </p:sp>
      <p:sp>
        <p:nvSpPr>
          <p:cNvPr id="3" name="">
            <a:extLst xmlns:a="http://schemas.openxmlformats.org/drawingml/2006/main">
              <a:ext uri="{FF2B5EF4-FFF2-40B4-BE49-F238E27FC236}">
                <a16:creationId xmlns:a16="http://schemas.microsoft.com/office/drawing/2014/main" id="{EEBA15D9-7B23-407C-86C7-068C399DA9C4}"/>
              </a:ext>
            </a:extLst>
          </p:cNvPr>
          <p:cNvSpPr>
            <a:spLocks xmlns:a="http://schemas.openxmlformats.org/drawingml/2006/main" noGrp="1"/>
          </p:cNvSpPr>
          <p:nvPr/>
        </p:nvSpPr>
        <p:spPr>
          <a:xfrm xmlns:a="http://schemas.openxmlformats.org/drawingml/2006/main">
            <a:off x="685800" y="4010025"/>
            <a:ext cx="1000125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FFFFFF"/>
                </a:solidFill>
                <a:latin typeface="Arial"/>
                <a:ea typeface="Arial"/>
                <a:cs typeface="Arial"/>
              </a:defRPr>
            </a:pPr>
            <a:r>
              <a:rPr sz="2175" b="0">
                <a:solidFill>
                  <a:srgbClr val="FFFFFF"/>
                </a:solidFill>
                <a:latin typeface="Arial"/>
                <a:ea typeface="Arial"/>
                <a:cs typeface="Arial"/>
              </a:rPr>
              <a:t>Sesizări urmărite de locatari</a:t>
            </a:r>
          </a:p>
          <a:p xmlns:a="http://schemas.openxmlformats.org/drawingml/2006/main">
            <a:pPr>
              <a:buNone/>
              <a:defRPr sz="2175" b="0">
                <a:solidFill>
                  <a:srgbClr val="FFFFFF"/>
                </a:solidFill>
                <a:latin typeface="Arial"/>
                <a:ea typeface="Arial"/>
                <a:cs typeface="Arial"/>
              </a:defRPr>
            </a:pPr>
            <a:r>
              <a:rPr sz="2175" b="0">
                <a:solidFill>
                  <a:srgbClr val="FFFFFF"/>
                </a:solidFill>
                <a:latin typeface="Arial"/>
                <a:ea typeface="Arial"/>
                <a:cs typeface="Arial"/>
              </a:rPr>
              <a:t>Lucrări documentate de echipă</a:t>
            </a:r>
          </a:p>
          <a:p xmlns:a="http://schemas.openxmlformats.org/drawingml/2006/main">
            <a:pPr>
              <a:buNone/>
              <a:defRPr sz="2175" b="0">
                <a:solidFill>
                  <a:srgbClr val="FFFFFF"/>
                </a:solidFill>
                <a:latin typeface="Arial"/>
                <a:ea typeface="Arial"/>
                <a:cs typeface="Arial"/>
              </a:defRPr>
            </a:pPr>
            <a:r>
              <a:rPr sz="2175" b="0">
                <a:solidFill>
                  <a:srgbClr val="FFFFFF"/>
                </a:solidFill>
                <a:latin typeface="Arial"/>
                <a:ea typeface="Arial"/>
                <a:cs typeface="Arial"/>
              </a:rPr>
              <a:t>Decizii controlate de asociație</a:t>
            </a:r>
          </a:p>
          <a:p xmlns:a="http://schemas.openxmlformats.org/drawingml/2006/main">
            <a:r>
              <a:t/>
            </a:r>
          </a:p>
          <a:p xmlns:a="http://schemas.openxmlformats.org/drawingml/2006/main">
            <a:pPr>
              <a:buNone/>
              <a:defRPr sz="2175" b="0">
                <a:solidFill>
                  <a:srgbClr val="FFFFFF"/>
                </a:solidFill>
                <a:latin typeface="Arial"/>
                <a:ea typeface="Arial"/>
                <a:cs typeface="Arial"/>
              </a:defRPr>
            </a:pPr>
            <a:r>
              <a:rPr sz="2175" b="0">
                <a:solidFill>
                  <a:srgbClr val="FFFFFF"/>
                </a:solidFill>
                <a:latin typeface="Arial"/>
                <a:ea typeface="Arial"/>
                <a:cs typeface="Arial"/>
              </a:rPr>
              <a:t>imoasist.eu  •  demo.imoasist.eu</a:t>
            </a:r>
          </a:p>
        </p:txBody>
      </p:sp>
      <p:sp>
        <p:nvSpPr>
          <p:cNvPr id="4" name="">
            <a:extLst xmlns:a="http://schemas.openxmlformats.org/drawingml/2006/main">
              <a:ext uri="{FF2B5EF4-FFF2-40B4-BE49-F238E27FC236}">
                <a16:creationId xmlns:a16="http://schemas.microsoft.com/office/drawing/2014/main" id="{D5F614CA-F69F-4092-BB26-4628832E83BF}"/>
              </a:ext>
            </a:extLst>
          </p:cNvPr>
          <p:cNvSpPr>
            <a:spLocks xmlns:a="http://schemas.openxmlformats.org/drawingml/2006/main" noGrp="1"/>
          </p:cNvSpPr>
          <p:nvPr/>
        </p:nvSpPr>
        <p:spPr>
          <a:xfrm xmlns:a="http://schemas.openxmlformats.org/drawingml/2006/main">
            <a:off x="685800" y="6191250"/>
            <a:ext cx="971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BCEBE5"/>
                </a:solidFill>
                <a:latin typeface="Arial"/>
                <a:ea typeface="Arial"/>
                <a:cs typeface="Arial"/>
              </a:defRPr>
            </a:pPr>
            <a:r>
              <a:rPr sz="1575" b="0">
                <a:solidFill>
                  <a:srgbClr val="BCEBE5"/>
                </a:solidFill>
                <a:latin typeface="Arial"/>
                <a:ea typeface="Arial"/>
                <a:cs typeface="Arial"/>
              </a:rPr>
              <a:t>imoasist.eu</a:t>
            </a:r>
          </a:p>
        </p:txBody>
      </p:sp>
      <p:sp>
        <p:nvSpPr>
          <p:cNvPr id="5" name="">
            <a:extLst xmlns:a="http://schemas.openxmlformats.org/drawingml/2006/main">
              <a:ext uri="{FF2B5EF4-FFF2-40B4-BE49-F238E27FC236}">
                <a16:creationId xmlns:a16="http://schemas.microsoft.com/office/drawing/2014/main" id="{979660DF-E208-4E9F-A4CC-E589E3F8B594}"/>
              </a:ext>
            </a:extLst>
          </p:cNvPr>
          <p:cNvSpPr>
            <a:spLocks xmlns:a="http://schemas.openxmlformats.org/drawingml/2006/main" noGrp="1"/>
          </p:cNvSpPr>
          <p:nvPr/>
        </p:nvSpPr>
        <p:spPr>
          <a:xfrm xmlns:a="http://schemas.openxmlformats.org/drawingml/2006/main">
            <a:off x="11087100" y="6191250"/>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FFFFFF"/>
                </a:solidFill>
                <a:latin typeface="Arial"/>
                <a:ea typeface="Arial"/>
                <a:cs typeface="Arial"/>
              </a:defRPr>
            </a:pPr>
            <a:r>
              <a:rPr sz="1575" b="0">
                <a:solidFill>
                  <a:srgbClr val="FFFFFF"/>
                </a:solidFill>
                <a:latin typeface="Arial"/>
                <a:ea typeface="Arial"/>
                <a:cs typeface="Arial"/>
              </a:rPr>
              <a:t>48</a:t>
            </a:r>
          </a:p>
        </p:txBody>
      </p:sp>
    </p:spTree>
    <p:extLst>
      <p:ext uri="{BB962C8B-B14F-4D97-AF65-F5344CB8AC3E}">
        <p14:creationId xmlns:p14="http://schemas.microsoft.com/office/powerpoint/2010/main" val="1154355564"/>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607BC96-9421-4652-BDBD-A1C25C767227}"/>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3B50"/>
                </a:solidFill>
                <a:latin typeface="Arial"/>
                <a:ea typeface="Arial"/>
                <a:cs typeface="Arial"/>
              </a:defRPr>
            </a:pPr>
            <a:r>
              <a:rPr sz="1350" b="1">
                <a:solidFill>
                  <a:srgbClr val="173B50"/>
                </a:solidFill>
                <a:latin typeface="Arial"/>
                <a:ea typeface="Arial"/>
                <a:cs typeface="Arial"/>
              </a:rPr>
              <a:t>EXPORT QR</a:t>
            </a:r>
          </a:p>
        </p:txBody>
      </p:sp>
      <p:sp>
        <p:nvSpPr>
          <p:cNvPr id="2" name="">
            <a:extLst xmlns:a="http://schemas.openxmlformats.org/drawingml/2006/main">
              <a:ext uri="{FF2B5EF4-FFF2-40B4-BE49-F238E27FC236}">
                <a16:creationId xmlns:a16="http://schemas.microsoft.com/office/drawing/2014/main" id="{573D2845-0FC2-4350-9D52-2B9DDFCEF159}"/>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73B50"/>
                </a:solidFill>
                <a:latin typeface="Arial"/>
                <a:ea typeface="Arial"/>
                <a:cs typeface="Arial"/>
              </a:defRPr>
            </a:pPr>
            <a:r>
              <a:rPr sz="2850" b="1">
                <a:solidFill>
                  <a:srgbClr val="173B50"/>
                </a:solidFill>
                <a:latin typeface="Arial"/>
                <a:ea typeface="Arial"/>
                <a:cs typeface="Arial"/>
              </a:rPr>
              <a:t>Exportul echipamentelor și etichetelor</a:t>
            </a:r>
          </a:p>
        </p:txBody>
      </p:sp>
      <p:sp>
        <p:nvSpPr>
          <p:cNvPr id="3" name="">
            <a:extLst xmlns:a="http://schemas.openxmlformats.org/drawingml/2006/main">
              <a:ext uri="{FF2B5EF4-FFF2-40B4-BE49-F238E27FC236}">
                <a16:creationId xmlns:a16="http://schemas.microsoft.com/office/drawing/2014/main" id="{7C7D4248-399B-4E26-8311-0B9FF7BC5FFB}"/>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243640"/>
                </a:solidFill>
                <a:latin typeface="Arial"/>
                <a:ea typeface="Arial"/>
                <a:cs typeface="Arial"/>
              </a:defRPr>
            </a:pPr>
            <a:r>
              <a:rPr sz="2025" b="0">
                <a:solidFill>
                  <a:srgbClr val="243640"/>
                </a:solidFill>
                <a:latin typeface="Arial"/>
                <a:ea typeface="Arial"/>
                <a:cs typeface="Arial"/>
              </a:rPr>
              <a:t>Administratorul și managerul aleg toate rezultatele filtrate sau numai echipamentele selectate.</a:t>
            </a:r>
          </a:p>
        </p:txBody>
      </p:sp>
      <p:sp>
        <p:nvSpPr>
          <p:cNvPr id="4" name="">
            <a:extLst xmlns:a="http://schemas.openxmlformats.org/drawingml/2006/main">
              <a:ext uri="{FF2B5EF4-FFF2-40B4-BE49-F238E27FC236}">
                <a16:creationId xmlns:a16="http://schemas.microsoft.com/office/drawing/2014/main" id="{E4F8F3AF-C4DD-46D4-8DBF-8DE3080B5F69}"/>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243640"/>
                </a:solidFill>
                <a:latin typeface="Arial"/>
                <a:ea typeface="Arial"/>
                <a:cs typeface="Arial"/>
              </a:defRPr>
            </a:pPr>
            <a:r>
              <a:rPr sz="2025" b="0">
                <a:solidFill>
                  <a:srgbClr val="243640"/>
                </a:solidFill>
                <a:latin typeface="Arial"/>
                <a:ea typeface="Arial"/>
                <a:cs typeface="Arial"/>
              </a:rPr>
              <a:t>Filtre după amplasare, denumire, cod, categorie, stare, QR activ și data adăugării.</a:t>
            </a:r>
          </a:p>
        </p:txBody>
      </p:sp>
      <p:sp>
        <p:nvSpPr>
          <p:cNvPr id="5" name="">
            <a:extLst xmlns:a="http://schemas.openxmlformats.org/drawingml/2006/main">
              <a:ext uri="{FF2B5EF4-FFF2-40B4-BE49-F238E27FC236}">
                <a16:creationId xmlns:a16="http://schemas.microsoft.com/office/drawing/2014/main" id="{369F35A4-48DA-4FD4-B47A-79BFBF154462}"/>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243640"/>
                </a:solidFill>
                <a:latin typeface="Arial"/>
                <a:ea typeface="Arial"/>
                <a:cs typeface="Arial"/>
              </a:defRPr>
            </a:pPr>
            <a:r>
              <a:rPr sz="2025" b="0">
                <a:solidFill>
                  <a:srgbClr val="243640"/>
                </a:solidFill>
                <a:latin typeface="Arial"/>
                <a:ea typeface="Arial"/>
                <a:cs typeface="Arial"/>
              </a:rPr>
              <a:t>CSV pentru inventar. PDF cu QR-ul existent, denumirea sub el, codul și amplasarea.</a:t>
            </a:r>
          </a:p>
        </p:txBody>
      </p:sp>
      <p:sp>
        <p:nvSpPr>
          <p:cNvPr id="6" name="">
            <a:extLst xmlns:a="http://schemas.openxmlformats.org/drawingml/2006/main">
              <a:ext uri="{FF2B5EF4-FFF2-40B4-BE49-F238E27FC236}">
                <a16:creationId xmlns:a16="http://schemas.microsoft.com/office/drawing/2014/main" id="{32CFFF03-AF4D-4806-9DCA-CACEA6DD7708}"/>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73B50"/>
                </a:solidFill>
                <a:latin typeface="Arial"/>
                <a:ea typeface="Arial"/>
                <a:cs typeface="Arial"/>
              </a:defRPr>
            </a:pPr>
            <a:r>
              <a:rPr sz="1725" b="0">
                <a:solidFill>
                  <a:srgbClr val="173B50"/>
                </a:solidFill>
                <a:latin typeface="Arial"/>
                <a:ea typeface="Arial"/>
                <a:cs typeface="Arial"/>
              </a:rPr>
              <a:t>Ghid: imoasist.eu/ghid-export-echipamente-qr.html</a:t>
            </a:r>
          </a:p>
        </p:txBody>
      </p:sp>
      <p:sp>
        <p:nvSpPr>
          <p:cNvPr id="7" name="">
            <a:extLst xmlns:a="http://schemas.openxmlformats.org/drawingml/2006/main">
              <a:ext uri="{FF2B5EF4-FFF2-40B4-BE49-F238E27FC236}">
                <a16:creationId xmlns:a16="http://schemas.microsoft.com/office/drawing/2014/main" id="{E44D7E1F-2FFA-4BD3-82FA-3F9AB01DC321}"/>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173B50"/>
                </a:solidFill>
                <a:latin typeface="Arial"/>
                <a:ea typeface="Arial"/>
                <a:cs typeface="Arial"/>
              </a:defRPr>
            </a:pPr>
            <a:r>
              <a:rPr sz="1050" b="0">
                <a:solidFill>
                  <a:srgbClr val="173B50"/>
                </a:solidFill>
                <a:latin typeface="Arial"/>
                <a:ea typeface="Arial"/>
                <a:cs typeface="Arial"/>
              </a:rPr>
              <a:t>ImoAsist  |  imoasist.eu</a:t>
            </a:r>
          </a:p>
        </p:txBody>
      </p:sp>
      <p:sp>
        <p:nvSpPr>
          <p:cNvPr id="8" name="">
            <a:extLst xmlns:a="http://schemas.openxmlformats.org/drawingml/2006/main">
              <a:ext uri="{FF2B5EF4-FFF2-40B4-BE49-F238E27FC236}">
                <a16:creationId xmlns:a16="http://schemas.microsoft.com/office/drawing/2014/main" id="{8DF43A14-9906-45CB-8376-8B4D0AEFEF20}"/>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173B50"/>
                </a:solidFill>
                <a:latin typeface="Arial"/>
                <a:ea typeface="Arial"/>
                <a:cs typeface="Arial"/>
              </a:defRPr>
            </a:pPr>
            <a:r>
              <a:rPr sz="1050" b="0">
                <a:solidFill>
                  <a:srgbClr val="173B50"/>
                </a:solidFill>
                <a:latin typeface="Arial"/>
                <a:ea typeface="Arial"/>
                <a:cs typeface="Arial"/>
              </a:rPr>
              <a:t>49</a:t>
            </a:r>
          </a:p>
        </p:txBody>
      </p:sp>
    </p:spTree>
    <p:extLst>
      <p:ext uri="{BB962C8B-B14F-4D97-AF65-F5344CB8AC3E}">
        <p14:creationId xmlns:p14="http://schemas.microsoft.com/office/powerpoint/2010/main" val="45537892"/>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6124161-EBFA-4195-A87C-D6C21846F297}"/>
              </a:ext>
            </a:extLst>
          </p:cNvPr>
          <p:cNvSpPr>
            <a:spLocks xmlns:a="http://schemas.openxmlformats.org/drawingml/2006/main" noGrp="1"/>
          </p:cNvSpPr>
          <p:nvPr/>
        </p:nvSpPr>
        <p:spPr>
          <a:xfrm xmlns:a="http://schemas.openxmlformats.org/drawingml/2006/main">
            <a:off x="533400" y="2571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3B50"/>
                </a:solidFill>
                <a:latin typeface="Arial"/>
                <a:ea typeface="Arial"/>
                <a:cs typeface="Arial"/>
              </a:defRPr>
            </a:pPr>
            <a:r>
              <a:rPr sz="1350" b="1">
                <a:solidFill>
                  <a:srgbClr val="173B50"/>
                </a:solidFill>
                <a:latin typeface="Arial"/>
                <a:ea typeface="Arial"/>
                <a:cs typeface="Arial"/>
              </a:rPr>
              <a:t>CONSULTARE MCP</a:t>
            </a:r>
          </a:p>
        </p:txBody>
      </p:sp>
      <p:sp>
        <p:nvSpPr>
          <p:cNvPr id="2" name="">
            <a:extLst xmlns:a="http://schemas.openxmlformats.org/drawingml/2006/main">
              <a:ext uri="{FF2B5EF4-FFF2-40B4-BE49-F238E27FC236}">
                <a16:creationId xmlns:a16="http://schemas.microsoft.com/office/drawing/2014/main" id="{6589445F-4A30-4CF7-8CB4-378310DB7D0B}"/>
              </a:ext>
            </a:extLst>
          </p:cNvPr>
          <p:cNvSpPr>
            <a:spLocks xmlns:a="http://schemas.openxmlformats.org/drawingml/2006/main" noGrp="1"/>
          </p:cNvSpPr>
          <p:nvPr/>
        </p:nvSpPr>
        <p:spPr>
          <a:xfrm xmlns:a="http://schemas.openxmlformats.org/drawingml/2006/main">
            <a:off x="533400" y="733425"/>
            <a:ext cx="111252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73B50"/>
                </a:solidFill>
                <a:latin typeface="Arial"/>
                <a:ea typeface="Arial"/>
                <a:cs typeface="Arial"/>
              </a:defRPr>
            </a:pPr>
            <a:r>
              <a:rPr sz="2850" b="1">
                <a:solidFill>
                  <a:srgbClr val="173B50"/>
                </a:solidFill>
                <a:latin typeface="Arial"/>
                <a:ea typeface="Arial"/>
                <a:cs typeface="Arial"/>
              </a:rPr>
              <a:t>Consultarea datelor din aplicația AI</a:t>
            </a:r>
          </a:p>
        </p:txBody>
      </p:sp>
      <p:sp>
        <p:nvSpPr>
          <p:cNvPr id="3" name="">
            <a:extLst xmlns:a="http://schemas.openxmlformats.org/drawingml/2006/main">
              <a:ext uri="{FF2B5EF4-FFF2-40B4-BE49-F238E27FC236}">
                <a16:creationId xmlns:a16="http://schemas.microsoft.com/office/drawing/2014/main" id="{F1D12E63-8E01-4732-9430-5115284C09FE}"/>
              </a:ext>
            </a:extLst>
          </p:cNvPr>
          <p:cNvSpPr>
            <a:spLocks xmlns:a="http://schemas.openxmlformats.org/drawingml/2006/main" noGrp="1"/>
          </p:cNvSpPr>
          <p:nvPr/>
        </p:nvSpPr>
        <p:spPr>
          <a:xfrm xmlns:a="http://schemas.openxmlformats.org/drawingml/2006/main">
            <a:off x="666750" y="185737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243640"/>
                </a:solidFill>
                <a:latin typeface="Arial"/>
                <a:ea typeface="Arial"/>
                <a:cs typeface="Arial"/>
              </a:defRPr>
            </a:pPr>
            <a:r>
              <a:rPr sz="2025" b="0">
                <a:solidFill>
                  <a:srgbClr val="243640"/>
                </a:solidFill>
                <a:latin typeface="Arial"/>
                <a:ea typeface="Arial"/>
                <a:cs typeface="Arial"/>
              </a:rPr>
              <a:t>Întrebări despre acțiuni, termene, echipamente, documente și bugetele permise contului.</a:t>
            </a:r>
          </a:p>
        </p:txBody>
      </p:sp>
      <p:sp>
        <p:nvSpPr>
          <p:cNvPr id="4" name="">
            <a:extLst xmlns:a="http://schemas.openxmlformats.org/drawingml/2006/main">
              <a:ext uri="{FF2B5EF4-FFF2-40B4-BE49-F238E27FC236}">
                <a16:creationId xmlns:a16="http://schemas.microsoft.com/office/drawing/2014/main" id="{7475A49B-7D75-41CF-8359-BF9EB2CDDC6D}"/>
              </a:ext>
            </a:extLst>
          </p:cNvPr>
          <p:cNvSpPr>
            <a:spLocks xmlns:a="http://schemas.openxmlformats.org/drawingml/2006/main" noGrp="1"/>
          </p:cNvSpPr>
          <p:nvPr/>
        </p:nvSpPr>
        <p:spPr>
          <a:xfrm xmlns:a="http://schemas.openxmlformats.org/drawingml/2006/main">
            <a:off x="666750" y="2952750"/>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243640"/>
                </a:solidFill>
                <a:latin typeface="Arial"/>
                <a:ea typeface="Arial"/>
                <a:cs typeface="Arial"/>
              </a:defRPr>
            </a:pPr>
            <a:r>
              <a:rPr sz="2025" b="0">
                <a:solidFill>
                  <a:srgbClr val="243640"/>
                </a:solidFill>
                <a:latin typeface="Arial"/>
                <a:ea typeface="Arial"/>
                <a:cs typeface="Arial"/>
              </a:rPr>
              <a:t>Autentificare individuală OAuth. Rolul și domeniul se verifică la fiecare apel. Sursele duc la portal.</a:t>
            </a:r>
          </a:p>
        </p:txBody>
      </p:sp>
      <p:sp>
        <p:nvSpPr>
          <p:cNvPr id="5" name="">
            <a:extLst xmlns:a="http://schemas.openxmlformats.org/drawingml/2006/main">
              <a:ext uri="{FF2B5EF4-FFF2-40B4-BE49-F238E27FC236}">
                <a16:creationId xmlns:a16="http://schemas.microsoft.com/office/drawing/2014/main" id="{29841773-B901-45E3-A6B9-697B4B69924F}"/>
              </a:ext>
            </a:extLst>
          </p:cNvPr>
          <p:cNvSpPr>
            <a:spLocks xmlns:a="http://schemas.openxmlformats.org/drawingml/2006/main" noGrp="1"/>
          </p:cNvSpPr>
          <p:nvPr/>
        </p:nvSpPr>
        <p:spPr>
          <a:xfrm xmlns:a="http://schemas.openxmlformats.org/drawingml/2006/main">
            <a:off x="666750" y="4048125"/>
            <a:ext cx="10572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243640"/>
                </a:solidFill>
                <a:latin typeface="Arial"/>
                <a:ea typeface="Arial"/>
                <a:cs typeface="Arial"/>
              </a:defRPr>
            </a:pPr>
            <a:r>
              <a:rPr sz="2025" b="0">
                <a:solidFill>
                  <a:srgbClr val="243640"/>
                </a:solidFill>
                <a:latin typeface="Arial"/>
                <a:ea typeface="Arial"/>
                <a:cs typeface="Arial"/>
              </a:rPr>
              <a:t>Deciziile și modificările se fac în portal. Conexiunea se revocă din meniul contului → Conexiuni AI.</a:t>
            </a:r>
          </a:p>
        </p:txBody>
      </p:sp>
      <p:sp>
        <p:nvSpPr>
          <p:cNvPr id="6" name="">
            <a:extLst xmlns:a="http://schemas.openxmlformats.org/drawingml/2006/main">
              <a:ext uri="{FF2B5EF4-FFF2-40B4-BE49-F238E27FC236}">
                <a16:creationId xmlns:a16="http://schemas.microsoft.com/office/drawing/2014/main" id="{CC0D7D0A-811F-43C6-9853-DC3ADF6C81D1}"/>
              </a:ext>
            </a:extLst>
          </p:cNvPr>
          <p:cNvSpPr>
            <a:spLocks xmlns:a="http://schemas.openxmlformats.org/drawingml/2006/main" noGrp="1"/>
          </p:cNvSpPr>
          <p:nvPr/>
        </p:nvSpPr>
        <p:spPr>
          <a:xfrm xmlns:a="http://schemas.openxmlformats.org/drawingml/2006/main">
            <a:off x="666750" y="54959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73B50"/>
                </a:solidFill>
                <a:latin typeface="Arial"/>
                <a:ea typeface="Arial"/>
                <a:cs typeface="Arial"/>
              </a:defRPr>
            </a:pPr>
            <a:r>
              <a:rPr sz="1725" b="0">
                <a:solidFill>
                  <a:srgbClr val="173B50"/>
                </a:solidFill>
                <a:latin typeface="Arial"/>
                <a:ea typeface="Arial"/>
                <a:cs typeface="Arial"/>
              </a:rPr>
              <a:t>Demo: demo.imoasist.eu/mcp. Verificarea în conturile ChatGPT și Claude este în curs.</a:t>
            </a:r>
          </a:p>
        </p:txBody>
      </p:sp>
      <p:sp>
        <p:nvSpPr>
          <p:cNvPr id="7" name="">
            <a:extLst xmlns:a="http://schemas.openxmlformats.org/drawingml/2006/main">
              <a:ext uri="{FF2B5EF4-FFF2-40B4-BE49-F238E27FC236}">
                <a16:creationId xmlns:a16="http://schemas.microsoft.com/office/drawing/2014/main" id="{0559AFC0-A6CE-4BB4-BEA5-5DC2F0A185CF}"/>
              </a:ext>
            </a:extLst>
          </p:cNvPr>
          <p:cNvSpPr>
            <a:spLocks xmlns:a="http://schemas.openxmlformats.org/drawingml/2006/main" noGrp="1"/>
          </p:cNvSpPr>
          <p:nvPr/>
        </p:nvSpPr>
        <p:spPr>
          <a:xfrm xmlns:a="http://schemas.openxmlformats.org/drawingml/2006/main">
            <a:off x="533400" y="64865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173B50"/>
                </a:solidFill>
                <a:latin typeface="Arial"/>
                <a:ea typeface="Arial"/>
                <a:cs typeface="Arial"/>
              </a:defRPr>
            </a:pPr>
            <a:r>
              <a:rPr sz="1050" b="0">
                <a:solidFill>
                  <a:srgbClr val="173B50"/>
                </a:solidFill>
                <a:latin typeface="Arial"/>
                <a:ea typeface="Arial"/>
                <a:cs typeface="Arial"/>
              </a:rPr>
              <a:t>ImoAsist  |  imoasist.eu</a:t>
            </a:r>
          </a:p>
        </p:txBody>
      </p:sp>
      <p:sp>
        <p:nvSpPr>
          <p:cNvPr id="8" name="">
            <a:extLst xmlns:a="http://schemas.openxmlformats.org/drawingml/2006/main">
              <a:ext uri="{FF2B5EF4-FFF2-40B4-BE49-F238E27FC236}">
                <a16:creationId xmlns:a16="http://schemas.microsoft.com/office/drawing/2014/main" id="{6F3B579F-49F8-4288-B0A0-B3E86570CB30}"/>
              </a:ext>
            </a:extLst>
          </p:cNvPr>
          <p:cNvSpPr>
            <a:spLocks xmlns:a="http://schemas.openxmlformats.org/drawingml/2006/main" noGrp="1"/>
          </p:cNvSpPr>
          <p:nvPr/>
        </p:nvSpPr>
        <p:spPr>
          <a:xfrm xmlns:a="http://schemas.openxmlformats.org/drawingml/2006/main">
            <a:off x="11239500" y="6486525"/>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173B50"/>
                </a:solidFill>
                <a:latin typeface="Arial"/>
                <a:ea typeface="Arial"/>
                <a:cs typeface="Arial"/>
              </a:defRPr>
            </a:pPr>
            <a:r>
              <a:rPr sz="1050" b="0">
                <a:solidFill>
                  <a:srgbClr val="173B50"/>
                </a:solidFill>
                <a:latin typeface="Arial"/>
                <a:ea typeface="Arial"/>
                <a:cs typeface="Arial"/>
              </a:rPr>
              <a:t>50</a:t>
            </a:r>
          </a:p>
        </p:txBody>
      </p:sp>
    </p:spTree>
    <p:extLst>
      <p:ext uri="{BB962C8B-B14F-4D97-AF65-F5344CB8AC3E}">
        <p14:creationId xmlns:p14="http://schemas.microsoft.com/office/powerpoint/2010/main" val="11305201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2026-10-01T03:52:37.1210000Z</dcterms:created>
  <dcterms:modified xsi:type="dcterms:W3CDTF">2026-10-01T03:52:37.1210000Z</dcterms:modified>
</coreProperties>
</file>